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46" r:id="rId1"/>
  </p:sldMasterIdLst>
  <p:notesMasterIdLst>
    <p:notesMasterId r:id="rId58"/>
  </p:notesMasterIdLst>
  <p:handoutMasterIdLst>
    <p:handoutMasterId r:id="rId59"/>
  </p:handoutMasterIdLst>
  <p:sldIdLst>
    <p:sldId id="256" r:id="rId2"/>
    <p:sldId id="575" r:id="rId3"/>
    <p:sldId id="713" r:id="rId4"/>
    <p:sldId id="744" r:id="rId5"/>
    <p:sldId id="743" r:id="rId6"/>
    <p:sldId id="742" r:id="rId7"/>
    <p:sldId id="739" r:id="rId8"/>
    <p:sldId id="740" r:id="rId9"/>
    <p:sldId id="741" r:id="rId10"/>
    <p:sldId id="738" r:id="rId11"/>
    <p:sldId id="715" r:id="rId12"/>
    <p:sldId id="716" r:id="rId13"/>
    <p:sldId id="717" r:id="rId14"/>
    <p:sldId id="718" r:id="rId15"/>
    <p:sldId id="719" r:id="rId16"/>
    <p:sldId id="720" r:id="rId17"/>
    <p:sldId id="721" r:id="rId18"/>
    <p:sldId id="722" r:id="rId19"/>
    <p:sldId id="723" r:id="rId20"/>
    <p:sldId id="724" r:id="rId21"/>
    <p:sldId id="725" r:id="rId22"/>
    <p:sldId id="726" r:id="rId23"/>
    <p:sldId id="727" r:id="rId24"/>
    <p:sldId id="728" r:id="rId25"/>
    <p:sldId id="729" r:id="rId26"/>
    <p:sldId id="705" r:id="rId27"/>
    <p:sldId id="732" r:id="rId28"/>
    <p:sldId id="731" r:id="rId29"/>
    <p:sldId id="730" r:id="rId30"/>
    <p:sldId id="759" r:id="rId31"/>
    <p:sldId id="708" r:id="rId32"/>
    <p:sldId id="709" r:id="rId33"/>
    <p:sldId id="745" r:id="rId34"/>
    <p:sldId id="746" r:id="rId35"/>
    <p:sldId id="710" r:id="rId36"/>
    <p:sldId id="749" r:id="rId37"/>
    <p:sldId id="733" r:id="rId38"/>
    <p:sldId id="734" r:id="rId39"/>
    <p:sldId id="735" r:id="rId40"/>
    <p:sldId id="736" r:id="rId41"/>
    <p:sldId id="737" r:id="rId42"/>
    <p:sldId id="706" r:id="rId43"/>
    <p:sldId id="747" r:id="rId44"/>
    <p:sldId id="748" r:id="rId45"/>
    <p:sldId id="750" r:id="rId46"/>
    <p:sldId id="753" r:id="rId47"/>
    <p:sldId id="751" r:id="rId48"/>
    <p:sldId id="752" r:id="rId49"/>
    <p:sldId id="707" r:id="rId50"/>
    <p:sldId id="711" r:id="rId51"/>
    <p:sldId id="712" r:id="rId52"/>
    <p:sldId id="756" r:id="rId53"/>
    <p:sldId id="757" r:id="rId54"/>
    <p:sldId id="758" r:id="rId55"/>
    <p:sldId id="760" r:id="rId56"/>
    <p:sldId id="761" r:id="rId57"/>
  </p:sldIdLst>
  <p:sldSz cx="9906000" cy="6858000" type="A4"/>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6480" autoAdjust="0"/>
  </p:normalViewPr>
  <p:slideViewPr>
    <p:cSldViewPr snapToGrid="0">
      <p:cViewPr varScale="1">
        <p:scale>
          <a:sx n="70" d="100"/>
          <a:sy n="70" d="100"/>
        </p:scale>
        <p:origin x="48" y="1032"/>
      </p:cViewPr>
      <p:guideLst>
        <p:guide orient="horz" pos="2160"/>
        <p:guide pos="3120"/>
      </p:guideLst>
    </p:cSldViewPr>
  </p:slideViewPr>
  <p:outlineViewPr>
    <p:cViewPr>
      <p:scale>
        <a:sx n="33" d="100"/>
        <a:sy n="33" d="100"/>
      </p:scale>
      <p:origin x="0" y="27252"/>
    </p:cViewPr>
  </p:outlineViewPr>
  <p:notesTextViewPr>
    <p:cViewPr>
      <p:scale>
        <a:sx n="100" d="100"/>
        <a:sy n="100" d="100"/>
      </p:scale>
      <p:origin x="0" y="0"/>
    </p:cViewPr>
  </p:notesTextViewPr>
  <p:sorterViewPr>
    <p:cViewPr>
      <p:scale>
        <a:sx n="66" d="100"/>
        <a:sy n="66" d="100"/>
      </p:scale>
      <p:origin x="0" y="28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409AB7-25A1-4260-870E-9B36E0C435E1}" type="datetimeFigureOut">
              <a:rPr lang="ru-RU" smtClean="0"/>
              <a:pPr/>
              <a:t>19.10.2015</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43A842-643A-4DB5-85DC-62D89A9B601A}" type="slidenum">
              <a:rPr lang="ru-RU" smtClean="0"/>
              <a:pPr/>
              <a:t>‹#›</a:t>
            </a:fld>
            <a:endParaRPr lang="ru-RU"/>
          </a:p>
        </p:txBody>
      </p:sp>
    </p:spTree>
    <p:extLst>
      <p:ext uri="{BB962C8B-B14F-4D97-AF65-F5344CB8AC3E}">
        <p14:creationId xmlns:p14="http://schemas.microsoft.com/office/powerpoint/2010/main" val="1440245343"/>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1DF1B95B-9E62-4B37-847C-53A94F820E33}" type="datetimeFigureOut">
              <a:rPr lang="uk-UA"/>
              <a:pPr>
                <a:defRPr/>
              </a:pPr>
              <a:t>19.10.2015</a:t>
            </a:fld>
            <a:endParaRPr lang="uk-UA" dirty="0"/>
          </a:p>
        </p:txBody>
      </p:sp>
      <p:sp>
        <p:nvSpPr>
          <p:cNvPr id="4" name="Образ слайда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uk-UA"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uk-UA"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F15A9E6-1AC3-400E-AC97-68DA247758A5}" type="slidenum">
              <a:rPr lang="uk-UA"/>
              <a:pPr>
                <a:defRPr/>
              </a:pPr>
              <a:t>‹#›</a:t>
            </a:fld>
            <a:endParaRPr lang="uk-UA"/>
          </a:p>
        </p:txBody>
      </p:sp>
    </p:spTree>
    <p:extLst>
      <p:ext uri="{BB962C8B-B14F-4D97-AF65-F5344CB8AC3E}">
        <p14:creationId xmlns:p14="http://schemas.microsoft.com/office/powerpoint/2010/main" val="3572871041"/>
      </p:ext>
    </p:extLst>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6" name="Верхний колонтитул 5"/>
          <p:cNvSpPr>
            <a:spLocks noGrp="1"/>
          </p:cNvSpPr>
          <p:nvPr>
            <p:ph type="hdr" sz="quarter" idx="12"/>
          </p:nvPr>
        </p:nvSpPr>
        <p:spPr/>
        <p:txBody>
          <a:bodyPr/>
          <a:lstStyle/>
          <a:p>
            <a:pPr>
              <a:defRPr/>
            </a:pPr>
            <a:endParaRPr lang="uk-UA"/>
          </a:p>
        </p:txBody>
      </p:sp>
    </p:spTree>
    <p:extLst>
      <p:ext uri="{BB962C8B-B14F-4D97-AF65-F5344CB8AC3E}">
        <p14:creationId xmlns:p14="http://schemas.microsoft.com/office/powerpoint/2010/main" val="249934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Верхний колонтитул 3"/>
          <p:cNvSpPr>
            <a:spLocks noGrp="1"/>
          </p:cNvSpPr>
          <p:nvPr>
            <p:ph type="hdr" sz="quarter" idx="10"/>
          </p:nvPr>
        </p:nvSpPr>
        <p:spPr/>
        <p:txBody>
          <a:bodyPr/>
          <a:lstStyle/>
          <a:p>
            <a:pPr>
              <a:defRPr/>
            </a:pPr>
            <a:endParaRPr lang="uk-UA"/>
          </a:p>
        </p:txBody>
      </p:sp>
    </p:spTree>
    <p:extLst>
      <p:ext uri="{BB962C8B-B14F-4D97-AF65-F5344CB8AC3E}">
        <p14:creationId xmlns:p14="http://schemas.microsoft.com/office/powerpoint/2010/main" val="2804130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6" name="Верхний колонтитул 5"/>
          <p:cNvSpPr>
            <a:spLocks noGrp="1"/>
          </p:cNvSpPr>
          <p:nvPr>
            <p:ph type="hdr" sz="quarter" idx="11"/>
          </p:nvPr>
        </p:nvSpPr>
        <p:spPr/>
        <p:txBody>
          <a:bodyPr/>
          <a:lstStyle/>
          <a:p>
            <a:pPr>
              <a:defRPr/>
            </a:pPr>
            <a:endParaRPr lang="uk-UA"/>
          </a:p>
        </p:txBody>
      </p:sp>
    </p:spTree>
    <p:extLst>
      <p:ext uri="{BB962C8B-B14F-4D97-AF65-F5344CB8AC3E}">
        <p14:creationId xmlns:p14="http://schemas.microsoft.com/office/powerpoint/2010/main" val="1900802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smtClean="0">
              <a:latin typeface="Arial" panose="020B0604020202020204" pitchFamily="34" charset="0"/>
            </a:endParaRPr>
          </a:p>
        </p:txBody>
      </p:sp>
    </p:spTree>
    <p:extLst>
      <p:ext uri="{BB962C8B-B14F-4D97-AF65-F5344CB8AC3E}">
        <p14:creationId xmlns:p14="http://schemas.microsoft.com/office/powerpoint/2010/main" val="2911771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ru-RU" dirty="0" smtClean="0"/>
          </a:p>
        </p:txBody>
      </p:sp>
    </p:spTree>
    <p:extLst>
      <p:ext uri="{BB962C8B-B14F-4D97-AF65-F5344CB8AC3E}">
        <p14:creationId xmlns:p14="http://schemas.microsoft.com/office/powerpoint/2010/main" val="1694261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902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360 w 5184"/>
                  <a:gd name="T3" fmla="*/ 3159 h 3159"/>
                  <a:gd name="T4" fmla="*/ 536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78 w 556"/>
                  <a:gd name="T5" fmla="*/ 3159 h 3159"/>
                  <a:gd name="T6" fmla="*/ 57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1" hangingPunct="1">
                <a:defRPr/>
              </a:pPr>
              <a:endParaRPr lang="ru-RU" dirty="0">
                <a:latin typeface="Arial" charset="0"/>
                <a:cs typeface="+mn-cs"/>
              </a:endParaRPr>
            </a:p>
          </p:txBody>
        </p:sp>
        <p:sp>
          <p:nvSpPr>
            <p:cNvPr id="7" name="Freeform 7"/>
            <p:cNvSpPr>
              <a:spLocks/>
            </p:cNvSpPr>
            <p:nvPr/>
          </p:nvSpPr>
          <p:spPr bwMode="ltGray">
            <a:xfrm>
              <a:off x="767" y="1155"/>
              <a:ext cx="252" cy="12"/>
            </a:xfrm>
            <a:custGeom>
              <a:avLst/>
              <a:gdLst>
                <a:gd name="T0" fmla="*/ 262 w 251"/>
                <a:gd name="T1" fmla="*/ 0 h 12"/>
                <a:gd name="T2" fmla="*/ 0 w 251"/>
                <a:gd name="T3" fmla="*/ 0 h 12"/>
                <a:gd name="T4" fmla="*/ 0 w 251"/>
                <a:gd name="T5" fmla="*/ 12 h 12"/>
                <a:gd name="T6" fmla="*/ 262 w 251"/>
                <a:gd name="T7" fmla="*/ 12 h 12"/>
                <a:gd name="T8" fmla="*/ 262 w 251"/>
                <a:gd name="T9" fmla="*/ 0 h 12"/>
                <a:gd name="T10" fmla="*/ 26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10049 w 251"/>
                <a:gd name="T5" fmla="*/ 12 h 12"/>
                <a:gd name="T6" fmla="*/ 10049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2" name="Freeform 12"/>
              <p:cNvSpPr>
                <a:spLocks/>
              </p:cNvSpPr>
              <p:nvPr/>
            </p:nvSpPr>
            <p:spPr bwMode="ltGray">
              <a:xfrm>
                <a:off x="1019" y="1155"/>
                <a:ext cx="4739" cy="12"/>
              </a:xfrm>
              <a:custGeom>
                <a:avLst/>
                <a:gdLst>
                  <a:gd name="T0" fmla="*/ 4889 w 4724"/>
                  <a:gd name="T1" fmla="*/ 0 h 12"/>
                  <a:gd name="T2" fmla="*/ 0 w 4724"/>
                  <a:gd name="T3" fmla="*/ 0 h 12"/>
                  <a:gd name="T4" fmla="*/ 0 w 4724"/>
                  <a:gd name="T5" fmla="*/ 12 h 12"/>
                  <a:gd name="T6" fmla="*/ 4889 w 4724"/>
                  <a:gd name="T7" fmla="*/ 12 h 12"/>
                  <a:gd name="T8" fmla="*/ 4889 w 4724"/>
                  <a:gd name="T9" fmla="*/ 0 h 12"/>
                  <a:gd name="T10" fmla="*/ 488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1" hangingPunct="1">
                  <a:defRPr/>
                </a:pPr>
                <a:endParaRPr lang="ru-RU" dirty="0">
                  <a:latin typeface="Arial" charset="0"/>
                  <a:cs typeface="+mn-cs"/>
                </a:endParaRPr>
              </a:p>
            </p:txBody>
          </p:sp>
        </p:grpSp>
      </p:grpSp>
      <p:sp>
        <p:nvSpPr>
          <p:cNvPr id="108560" name="Rectangle 16"/>
          <p:cNvSpPr>
            <a:spLocks noGrp="1" noChangeArrowheads="1"/>
          </p:cNvSpPr>
          <p:nvPr>
            <p:ph type="ctrTitle" sz="quarter"/>
          </p:nvPr>
        </p:nvSpPr>
        <p:spPr>
          <a:xfrm>
            <a:off x="1155700" y="1997075"/>
            <a:ext cx="7677150" cy="1431925"/>
          </a:xfrm>
        </p:spPr>
        <p:txBody>
          <a:bodyPr anchor="b"/>
          <a:lstStyle>
            <a:lvl1pPr>
              <a:defRPr/>
            </a:lvl1pPr>
          </a:lstStyle>
          <a:p>
            <a:r>
              <a:rPr lang="ru-RU"/>
              <a:t>Образец заголовка</a:t>
            </a:r>
          </a:p>
        </p:txBody>
      </p:sp>
      <p:sp>
        <p:nvSpPr>
          <p:cNvPr id="108561" name="Rectangle 17"/>
          <p:cNvSpPr>
            <a:spLocks noGrp="1" noChangeArrowheads="1"/>
          </p:cNvSpPr>
          <p:nvPr>
            <p:ph type="subTitle" sz="quarter" idx="1"/>
          </p:nvPr>
        </p:nvSpPr>
        <p:spPr>
          <a:xfrm>
            <a:off x="1155700" y="3886200"/>
            <a:ext cx="6934200" cy="1752600"/>
          </a:xfrm>
        </p:spPr>
        <p:txBody>
          <a:bodyPr/>
          <a:lstStyle>
            <a:lvl1pPr marL="0" indent="0">
              <a:buFont typeface="Wingdings" pitchFamily="2" charset="2"/>
              <a:buNone/>
              <a:defRPr/>
            </a:lvl1pPr>
          </a:lstStyle>
          <a:p>
            <a:r>
              <a:rPr lang="ru-RU"/>
              <a:t>Образец подзаголовка</a:t>
            </a:r>
          </a:p>
        </p:txBody>
      </p:sp>
      <p:sp>
        <p:nvSpPr>
          <p:cNvPr id="18" name="Rectangle 18"/>
          <p:cNvSpPr>
            <a:spLocks noGrp="1" noChangeArrowheads="1"/>
          </p:cNvSpPr>
          <p:nvPr>
            <p:ph type="dt" sz="quarter" idx="10"/>
          </p:nvPr>
        </p:nvSpPr>
        <p:spPr/>
        <p:txBody>
          <a:bodyPr/>
          <a:lstStyle>
            <a:lvl1pPr>
              <a:defRPr/>
            </a:lvl1pPr>
          </a:lstStyle>
          <a:p>
            <a:pPr>
              <a:defRPr/>
            </a:pPr>
            <a:endParaRPr lang="ru-RU"/>
          </a:p>
        </p:txBody>
      </p:sp>
      <p:sp>
        <p:nvSpPr>
          <p:cNvPr id="19" name="Rectangle 19"/>
          <p:cNvSpPr>
            <a:spLocks noGrp="1" noChangeArrowheads="1"/>
          </p:cNvSpPr>
          <p:nvPr>
            <p:ph type="ftr" sz="quarter" idx="11"/>
          </p:nvPr>
        </p:nvSpPr>
        <p:spPr>
          <a:xfrm>
            <a:off x="3632200" y="6248400"/>
            <a:ext cx="3136900" cy="457200"/>
          </a:xfrm>
        </p:spPr>
        <p:txBody>
          <a:bodyPr/>
          <a:lstStyle>
            <a:lvl1pPr>
              <a:defRPr/>
            </a:lvl1pPr>
          </a:lstStyle>
          <a:p>
            <a:pPr>
              <a:defRPr/>
            </a:pPr>
            <a:endParaRPr lang="ru-RU"/>
          </a:p>
        </p:txBody>
      </p:sp>
      <p:sp>
        <p:nvSpPr>
          <p:cNvPr id="20" name="Rectangle 20"/>
          <p:cNvSpPr>
            <a:spLocks noGrp="1" noChangeArrowheads="1"/>
          </p:cNvSpPr>
          <p:nvPr>
            <p:ph type="sldNum" sz="quarter" idx="12"/>
          </p:nvPr>
        </p:nvSpPr>
        <p:spPr/>
        <p:txBody>
          <a:bodyPr/>
          <a:lstStyle>
            <a:lvl1pPr>
              <a:defRPr/>
            </a:lvl1pPr>
          </a:lstStyle>
          <a:p>
            <a:pPr>
              <a:defRPr/>
            </a:pPr>
            <a:fld id="{B72EBE26-0765-470B-A418-751DB41175BE}" type="slidenum">
              <a:rPr lang="ru-RU"/>
              <a:pPr>
                <a:defRPr/>
              </a:pPr>
              <a:t>‹#›</a:t>
            </a:fld>
            <a:endParaRPr lang="ru-RU"/>
          </a:p>
        </p:txBody>
      </p:sp>
    </p:spTree>
    <p:extLst>
      <p:ext uri="{BB962C8B-B14F-4D97-AF65-F5344CB8AC3E}">
        <p14:creationId xmlns:p14="http://schemas.microsoft.com/office/powerpoint/2010/main" val="35574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p>
        </p:txBody>
      </p:sp>
      <p:sp>
        <p:nvSpPr>
          <p:cNvPr id="5" name="Rectangle 18"/>
          <p:cNvSpPr>
            <a:spLocks noGrp="1" noChangeArrowheads="1"/>
          </p:cNvSpPr>
          <p:nvPr>
            <p:ph type="ftr" sz="quarter" idx="11"/>
          </p:nvPr>
        </p:nvSpPr>
        <p:spPr>
          <a:ln/>
        </p:spPr>
        <p:txBody>
          <a:bodyPr/>
          <a:lstStyle>
            <a:lvl1pPr>
              <a:defRPr/>
            </a:lvl1pPr>
          </a:lstStyle>
          <a:p>
            <a:pPr>
              <a:defRPr/>
            </a:pPr>
            <a:endParaRPr lang="ru-RU"/>
          </a:p>
        </p:txBody>
      </p:sp>
      <p:sp>
        <p:nvSpPr>
          <p:cNvPr id="6" name="Rectangle 19"/>
          <p:cNvSpPr>
            <a:spLocks noGrp="1" noChangeArrowheads="1"/>
          </p:cNvSpPr>
          <p:nvPr>
            <p:ph type="sldNum" sz="quarter" idx="12"/>
          </p:nvPr>
        </p:nvSpPr>
        <p:spPr>
          <a:ln/>
        </p:spPr>
        <p:txBody>
          <a:bodyPr/>
          <a:lstStyle>
            <a:lvl1pPr>
              <a:defRPr/>
            </a:lvl1pPr>
          </a:lstStyle>
          <a:p>
            <a:pPr>
              <a:defRPr/>
            </a:pPr>
            <a:fld id="{30C22DD5-95F6-4F35-9394-983A0873CD32}" type="slidenum">
              <a:rPr lang="ru-RU"/>
              <a:pPr>
                <a:defRPr/>
              </a:pPr>
              <a:t>‹#›</a:t>
            </a:fld>
            <a:endParaRPr lang="ru-RU"/>
          </a:p>
        </p:txBody>
      </p:sp>
    </p:spTree>
    <p:extLst>
      <p:ext uri="{BB962C8B-B14F-4D97-AF65-F5344CB8AC3E}">
        <p14:creationId xmlns:p14="http://schemas.microsoft.com/office/powerpoint/2010/main" val="3689069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85038" y="304800"/>
            <a:ext cx="2043112"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5700" y="304800"/>
            <a:ext cx="5976938"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p>
        </p:txBody>
      </p:sp>
      <p:sp>
        <p:nvSpPr>
          <p:cNvPr id="5" name="Rectangle 18"/>
          <p:cNvSpPr>
            <a:spLocks noGrp="1" noChangeArrowheads="1"/>
          </p:cNvSpPr>
          <p:nvPr>
            <p:ph type="ftr" sz="quarter" idx="11"/>
          </p:nvPr>
        </p:nvSpPr>
        <p:spPr>
          <a:ln/>
        </p:spPr>
        <p:txBody>
          <a:bodyPr/>
          <a:lstStyle>
            <a:lvl1pPr>
              <a:defRPr/>
            </a:lvl1pPr>
          </a:lstStyle>
          <a:p>
            <a:pPr>
              <a:defRPr/>
            </a:pPr>
            <a:endParaRPr lang="ru-RU"/>
          </a:p>
        </p:txBody>
      </p:sp>
      <p:sp>
        <p:nvSpPr>
          <p:cNvPr id="6" name="Rectangle 19"/>
          <p:cNvSpPr>
            <a:spLocks noGrp="1" noChangeArrowheads="1"/>
          </p:cNvSpPr>
          <p:nvPr>
            <p:ph type="sldNum" sz="quarter" idx="12"/>
          </p:nvPr>
        </p:nvSpPr>
        <p:spPr>
          <a:ln/>
        </p:spPr>
        <p:txBody>
          <a:bodyPr/>
          <a:lstStyle>
            <a:lvl1pPr>
              <a:defRPr/>
            </a:lvl1pPr>
          </a:lstStyle>
          <a:p>
            <a:pPr>
              <a:defRPr/>
            </a:pPr>
            <a:fld id="{82177A43-42E0-4E87-A688-F6EB67AF2604}" type="slidenum">
              <a:rPr lang="ru-RU"/>
              <a:pPr>
                <a:defRPr/>
              </a:pPr>
              <a:t>‹#›</a:t>
            </a:fld>
            <a:endParaRPr lang="ru-RU"/>
          </a:p>
        </p:txBody>
      </p:sp>
    </p:spTree>
    <p:extLst>
      <p:ext uri="{BB962C8B-B14F-4D97-AF65-F5344CB8AC3E}">
        <p14:creationId xmlns:p14="http://schemas.microsoft.com/office/powerpoint/2010/main" val="2043185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5700" y="304800"/>
            <a:ext cx="8172450"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155700" y="1981200"/>
            <a:ext cx="4010025"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318125" y="1981200"/>
            <a:ext cx="4010025"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7"/>
          <p:cNvSpPr>
            <a:spLocks noGrp="1" noChangeArrowheads="1"/>
          </p:cNvSpPr>
          <p:nvPr>
            <p:ph type="dt" sz="half" idx="10"/>
          </p:nvPr>
        </p:nvSpPr>
        <p:spPr>
          <a:ln/>
        </p:spPr>
        <p:txBody>
          <a:bodyPr/>
          <a:lstStyle>
            <a:lvl1pPr>
              <a:defRPr/>
            </a:lvl1pPr>
          </a:lstStyle>
          <a:p>
            <a:pPr>
              <a:defRPr/>
            </a:pPr>
            <a:endParaRPr lang="ru-RU"/>
          </a:p>
        </p:txBody>
      </p:sp>
      <p:sp>
        <p:nvSpPr>
          <p:cNvPr id="6" name="Rectangle 18"/>
          <p:cNvSpPr>
            <a:spLocks noGrp="1" noChangeArrowheads="1"/>
          </p:cNvSpPr>
          <p:nvPr>
            <p:ph type="ftr" sz="quarter" idx="11"/>
          </p:nvPr>
        </p:nvSpPr>
        <p:spPr>
          <a:ln/>
        </p:spPr>
        <p:txBody>
          <a:bodyPr/>
          <a:lstStyle>
            <a:lvl1pPr>
              <a:defRPr/>
            </a:lvl1pPr>
          </a:lstStyle>
          <a:p>
            <a:pPr>
              <a:defRPr/>
            </a:pPr>
            <a:endParaRPr lang="ru-RU"/>
          </a:p>
        </p:txBody>
      </p:sp>
      <p:sp>
        <p:nvSpPr>
          <p:cNvPr id="7" name="Rectangle 19"/>
          <p:cNvSpPr>
            <a:spLocks noGrp="1" noChangeArrowheads="1"/>
          </p:cNvSpPr>
          <p:nvPr>
            <p:ph type="sldNum" sz="quarter" idx="12"/>
          </p:nvPr>
        </p:nvSpPr>
        <p:spPr>
          <a:ln/>
        </p:spPr>
        <p:txBody>
          <a:bodyPr/>
          <a:lstStyle>
            <a:lvl1pPr>
              <a:defRPr/>
            </a:lvl1pPr>
          </a:lstStyle>
          <a:p>
            <a:pPr>
              <a:defRPr/>
            </a:pPr>
            <a:fld id="{E815919D-4148-4C84-9D87-7CF6598AC32A}" type="slidenum">
              <a:rPr lang="ru-RU"/>
              <a:pPr>
                <a:defRPr/>
              </a:pPr>
              <a:t>‹#›</a:t>
            </a:fld>
            <a:endParaRPr lang="ru-RU"/>
          </a:p>
        </p:txBody>
      </p:sp>
    </p:spTree>
    <p:extLst>
      <p:ext uri="{BB962C8B-B14F-4D97-AF65-F5344CB8AC3E}">
        <p14:creationId xmlns:p14="http://schemas.microsoft.com/office/powerpoint/2010/main" val="382366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5700" y="304800"/>
            <a:ext cx="8172450"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155700" y="1981200"/>
            <a:ext cx="4010025"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5318125" y="1981200"/>
            <a:ext cx="4010025"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5318125" y="4114800"/>
            <a:ext cx="4010025"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17"/>
          <p:cNvSpPr>
            <a:spLocks noGrp="1" noChangeArrowheads="1"/>
          </p:cNvSpPr>
          <p:nvPr>
            <p:ph type="dt" sz="half" idx="10"/>
          </p:nvPr>
        </p:nvSpPr>
        <p:spPr>
          <a:ln/>
        </p:spPr>
        <p:txBody>
          <a:bodyPr/>
          <a:lstStyle>
            <a:lvl1pPr>
              <a:defRPr/>
            </a:lvl1pPr>
          </a:lstStyle>
          <a:p>
            <a:pPr>
              <a:defRPr/>
            </a:pPr>
            <a:endParaRPr lang="ru-RU"/>
          </a:p>
        </p:txBody>
      </p:sp>
      <p:sp>
        <p:nvSpPr>
          <p:cNvPr id="7" name="Rectangle 18"/>
          <p:cNvSpPr>
            <a:spLocks noGrp="1" noChangeArrowheads="1"/>
          </p:cNvSpPr>
          <p:nvPr>
            <p:ph type="ftr" sz="quarter" idx="11"/>
          </p:nvPr>
        </p:nvSpPr>
        <p:spPr>
          <a:ln/>
        </p:spPr>
        <p:txBody>
          <a:bodyPr/>
          <a:lstStyle>
            <a:lvl1pPr>
              <a:defRPr/>
            </a:lvl1pPr>
          </a:lstStyle>
          <a:p>
            <a:pPr>
              <a:defRPr/>
            </a:pPr>
            <a:endParaRPr lang="ru-RU"/>
          </a:p>
        </p:txBody>
      </p:sp>
      <p:sp>
        <p:nvSpPr>
          <p:cNvPr id="8" name="Rectangle 19"/>
          <p:cNvSpPr>
            <a:spLocks noGrp="1" noChangeArrowheads="1"/>
          </p:cNvSpPr>
          <p:nvPr>
            <p:ph type="sldNum" sz="quarter" idx="12"/>
          </p:nvPr>
        </p:nvSpPr>
        <p:spPr>
          <a:ln/>
        </p:spPr>
        <p:txBody>
          <a:bodyPr/>
          <a:lstStyle>
            <a:lvl1pPr>
              <a:defRPr/>
            </a:lvl1pPr>
          </a:lstStyle>
          <a:p>
            <a:pPr>
              <a:defRPr/>
            </a:pPr>
            <a:fld id="{4B2D16BA-E856-463F-9DC2-041E23F01817}" type="slidenum">
              <a:rPr lang="ru-RU"/>
              <a:pPr>
                <a:defRPr/>
              </a:pPr>
              <a:t>‹#›</a:t>
            </a:fld>
            <a:endParaRPr lang="ru-RU"/>
          </a:p>
        </p:txBody>
      </p:sp>
    </p:spTree>
    <p:extLst>
      <p:ext uri="{BB962C8B-B14F-4D97-AF65-F5344CB8AC3E}">
        <p14:creationId xmlns:p14="http://schemas.microsoft.com/office/powerpoint/2010/main" val="371094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5700" y="304800"/>
            <a:ext cx="8172450"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155700" y="1981200"/>
            <a:ext cx="4010025"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5318125" y="1981200"/>
            <a:ext cx="4010025" cy="4114800"/>
          </a:xfrm>
        </p:spPr>
        <p:txBody>
          <a:bodyPr/>
          <a:lstStyle/>
          <a:p>
            <a:pPr lvl="0"/>
            <a:endParaRPr lang="ru-RU" noProof="0" dirty="0"/>
          </a:p>
        </p:txBody>
      </p:sp>
      <p:sp>
        <p:nvSpPr>
          <p:cNvPr id="5" name="Rectangle 17"/>
          <p:cNvSpPr>
            <a:spLocks noGrp="1" noChangeArrowheads="1"/>
          </p:cNvSpPr>
          <p:nvPr>
            <p:ph type="dt" sz="half" idx="10"/>
          </p:nvPr>
        </p:nvSpPr>
        <p:spPr>
          <a:ln/>
        </p:spPr>
        <p:txBody>
          <a:bodyPr/>
          <a:lstStyle>
            <a:lvl1pPr>
              <a:defRPr/>
            </a:lvl1pPr>
          </a:lstStyle>
          <a:p>
            <a:pPr>
              <a:defRPr/>
            </a:pPr>
            <a:endParaRPr lang="ru-RU"/>
          </a:p>
        </p:txBody>
      </p:sp>
      <p:sp>
        <p:nvSpPr>
          <p:cNvPr id="6" name="Rectangle 18"/>
          <p:cNvSpPr>
            <a:spLocks noGrp="1" noChangeArrowheads="1"/>
          </p:cNvSpPr>
          <p:nvPr>
            <p:ph type="ftr" sz="quarter" idx="11"/>
          </p:nvPr>
        </p:nvSpPr>
        <p:spPr>
          <a:ln/>
        </p:spPr>
        <p:txBody>
          <a:bodyPr/>
          <a:lstStyle>
            <a:lvl1pPr>
              <a:defRPr/>
            </a:lvl1pPr>
          </a:lstStyle>
          <a:p>
            <a:pPr>
              <a:defRPr/>
            </a:pPr>
            <a:endParaRPr lang="ru-RU"/>
          </a:p>
        </p:txBody>
      </p:sp>
      <p:sp>
        <p:nvSpPr>
          <p:cNvPr id="7" name="Rectangle 19"/>
          <p:cNvSpPr>
            <a:spLocks noGrp="1" noChangeArrowheads="1"/>
          </p:cNvSpPr>
          <p:nvPr>
            <p:ph type="sldNum" sz="quarter" idx="12"/>
          </p:nvPr>
        </p:nvSpPr>
        <p:spPr>
          <a:ln/>
        </p:spPr>
        <p:txBody>
          <a:bodyPr/>
          <a:lstStyle>
            <a:lvl1pPr>
              <a:defRPr/>
            </a:lvl1pPr>
          </a:lstStyle>
          <a:p>
            <a:pPr>
              <a:defRPr/>
            </a:pPr>
            <a:fld id="{A5E64AEA-CCD7-4F78-A64A-A3CBB6108A69}" type="slidenum">
              <a:rPr lang="ru-RU"/>
              <a:pPr>
                <a:defRPr/>
              </a:pPr>
              <a:t>‹#›</a:t>
            </a:fld>
            <a:endParaRPr lang="ru-RU"/>
          </a:p>
        </p:txBody>
      </p:sp>
    </p:spTree>
    <p:extLst>
      <p:ext uri="{BB962C8B-B14F-4D97-AF65-F5344CB8AC3E}">
        <p14:creationId xmlns:p14="http://schemas.microsoft.com/office/powerpoint/2010/main" val="3415324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5700" y="304800"/>
            <a:ext cx="8172450" cy="1431925"/>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1155700" y="1981200"/>
            <a:ext cx="8172450" cy="4114800"/>
          </a:xfrm>
        </p:spPr>
        <p:txBody>
          <a:bodyPr/>
          <a:lstStyle/>
          <a:p>
            <a:pPr lvl="0"/>
            <a:endParaRPr lang="ru-RU" noProof="0" dirty="0"/>
          </a:p>
        </p:txBody>
      </p:sp>
      <p:sp>
        <p:nvSpPr>
          <p:cNvPr id="4" name="Rectangle 17"/>
          <p:cNvSpPr>
            <a:spLocks noGrp="1" noChangeArrowheads="1"/>
          </p:cNvSpPr>
          <p:nvPr>
            <p:ph type="dt" sz="half" idx="10"/>
          </p:nvPr>
        </p:nvSpPr>
        <p:spPr>
          <a:ln/>
        </p:spPr>
        <p:txBody>
          <a:bodyPr/>
          <a:lstStyle>
            <a:lvl1pPr>
              <a:defRPr/>
            </a:lvl1pPr>
          </a:lstStyle>
          <a:p>
            <a:pPr>
              <a:defRPr/>
            </a:pPr>
            <a:endParaRPr lang="ru-RU"/>
          </a:p>
        </p:txBody>
      </p:sp>
      <p:sp>
        <p:nvSpPr>
          <p:cNvPr id="5" name="Rectangle 18"/>
          <p:cNvSpPr>
            <a:spLocks noGrp="1" noChangeArrowheads="1"/>
          </p:cNvSpPr>
          <p:nvPr>
            <p:ph type="ftr" sz="quarter" idx="11"/>
          </p:nvPr>
        </p:nvSpPr>
        <p:spPr>
          <a:ln/>
        </p:spPr>
        <p:txBody>
          <a:bodyPr/>
          <a:lstStyle>
            <a:lvl1pPr>
              <a:defRPr/>
            </a:lvl1pPr>
          </a:lstStyle>
          <a:p>
            <a:pPr>
              <a:defRPr/>
            </a:pPr>
            <a:endParaRPr lang="ru-RU"/>
          </a:p>
        </p:txBody>
      </p:sp>
      <p:sp>
        <p:nvSpPr>
          <p:cNvPr id="6" name="Rectangle 19"/>
          <p:cNvSpPr>
            <a:spLocks noGrp="1" noChangeArrowheads="1"/>
          </p:cNvSpPr>
          <p:nvPr>
            <p:ph type="sldNum" sz="quarter" idx="12"/>
          </p:nvPr>
        </p:nvSpPr>
        <p:spPr>
          <a:ln/>
        </p:spPr>
        <p:txBody>
          <a:bodyPr/>
          <a:lstStyle>
            <a:lvl1pPr>
              <a:defRPr/>
            </a:lvl1pPr>
          </a:lstStyle>
          <a:p>
            <a:pPr>
              <a:defRPr/>
            </a:pPr>
            <a:fld id="{3C138BAF-AD7C-489F-9066-A85AE74F9955}" type="slidenum">
              <a:rPr lang="ru-RU"/>
              <a:pPr>
                <a:defRPr/>
              </a:pPr>
              <a:t>‹#›</a:t>
            </a:fld>
            <a:endParaRPr lang="ru-RU"/>
          </a:p>
        </p:txBody>
      </p:sp>
    </p:spTree>
    <p:extLst>
      <p:ext uri="{BB962C8B-B14F-4D97-AF65-F5344CB8AC3E}">
        <p14:creationId xmlns:p14="http://schemas.microsoft.com/office/powerpoint/2010/main" val="1328939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95300" y="274639"/>
            <a:ext cx="89154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3" name="Дата 2"/>
          <p:cNvSpPr>
            <a:spLocks noGrp="1"/>
          </p:cNvSpPr>
          <p:nvPr>
            <p:ph type="dt" sz="half" idx="10"/>
          </p:nvPr>
        </p:nvSpPr>
        <p:spPr>
          <a:xfrm>
            <a:off x="495300" y="6245225"/>
            <a:ext cx="2311400" cy="476250"/>
          </a:xfrm>
        </p:spPr>
        <p:txBody>
          <a:bodyPr/>
          <a:lstStyle>
            <a:lvl1pPr>
              <a:defRPr/>
            </a:lvl1pPr>
          </a:lstStyle>
          <a:p>
            <a:endParaRPr lang="uk-UA" altLang="uk-UA"/>
          </a:p>
        </p:txBody>
      </p:sp>
      <p:sp>
        <p:nvSpPr>
          <p:cNvPr id="4" name="Нижний колонтитул 3"/>
          <p:cNvSpPr>
            <a:spLocks noGrp="1"/>
          </p:cNvSpPr>
          <p:nvPr>
            <p:ph type="ftr" sz="quarter" idx="11"/>
          </p:nvPr>
        </p:nvSpPr>
        <p:spPr>
          <a:xfrm>
            <a:off x="3384550" y="6245225"/>
            <a:ext cx="3136900" cy="476250"/>
          </a:xfrm>
        </p:spPr>
        <p:txBody>
          <a:bodyPr/>
          <a:lstStyle>
            <a:lvl1pPr>
              <a:defRPr/>
            </a:lvl1pPr>
          </a:lstStyle>
          <a:p>
            <a:endParaRPr lang="uk-UA" altLang="uk-UA"/>
          </a:p>
        </p:txBody>
      </p:sp>
      <p:sp>
        <p:nvSpPr>
          <p:cNvPr id="5" name="Номер слайда 4"/>
          <p:cNvSpPr>
            <a:spLocks noGrp="1"/>
          </p:cNvSpPr>
          <p:nvPr>
            <p:ph type="sldNum" sz="quarter" idx="12"/>
          </p:nvPr>
        </p:nvSpPr>
        <p:spPr>
          <a:xfrm>
            <a:off x="7099300" y="6245225"/>
            <a:ext cx="2311400" cy="476250"/>
          </a:xfrm>
        </p:spPr>
        <p:txBody>
          <a:bodyPr/>
          <a:lstStyle>
            <a:lvl1pPr>
              <a:defRPr/>
            </a:lvl1pPr>
          </a:lstStyle>
          <a:p>
            <a:fld id="{1D17E25F-51F3-42E1-AB68-C64CA3BCDC10}" type="slidenum">
              <a:rPr lang="uk-UA" altLang="uk-UA"/>
              <a:pPr/>
              <a:t>‹#›</a:t>
            </a:fld>
            <a:endParaRPr lang="uk-UA" altLang="uk-UA"/>
          </a:p>
        </p:txBody>
      </p:sp>
    </p:spTree>
    <p:extLst>
      <p:ext uri="{BB962C8B-B14F-4D97-AF65-F5344CB8AC3E}">
        <p14:creationId xmlns:p14="http://schemas.microsoft.com/office/powerpoint/2010/main" val="329289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p>
        </p:txBody>
      </p:sp>
      <p:sp>
        <p:nvSpPr>
          <p:cNvPr id="5" name="Rectangle 18"/>
          <p:cNvSpPr>
            <a:spLocks noGrp="1" noChangeArrowheads="1"/>
          </p:cNvSpPr>
          <p:nvPr>
            <p:ph type="ftr" sz="quarter" idx="11"/>
          </p:nvPr>
        </p:nvSpPr>
        <p:spPr>
          <a:ln/>
        </p:spPr>
        <p:txBody>
          <a:bodyPr/>
          <a:lstStyle>
            <a:lvl1pPr>
              <a:defRPr/>
            </a:lvl1pPr>
          </a:lstStyle>
          <a:p>
            <a:pPr>
              <a:defRPr/>
            </a:pPr>
            <a:endParaRPr lang="ru-RU"/>
          </a:p>
        </p:txBody>
      </p:sp>
      <p:sp>
        <p:nvSpPr>
          <p:cNvPr id="6" name="Rectangle 19"/>
          <p:cNvSpPr>
            <a:spLocks noGrp="1" noChangeArrowheads="1"/>
          </p:cNvSpPr>
          <p:nvPr>
            <p:ph type="sldNum" sz="quarter" idx="12"/>
          </p:nvPr>
        </p:nvSpPr>
        <p:spPr>
          <a:ln/>
        </p:spPr>
        <p:txBody>
          <a:bodyPr/>
          <a:lstStyle>
            <a:lvl1pPr>
              <a:defRPr/>
            </a:lvl1pPr>
          </a:lstStyle>
          <a:p>
            <a:pPr>
              <a:defRPr/>
            </a:pPr>
            <a:fld id="{E3598FF0-9459-4C72-AC47-260B59A0D032}" type="slidenum">
              <a:rPr lang="ru-RU"/>
              <a:pPr>
                <a:defRPr/>
              </a:pPr>
              <a:t>‹#›</a:t>
            </a:fld>
            <a:endParaRPr lang="ru-RU"/>
          </a:p>
        </p:txBody>
      </p:sp>
    </p:spTree>
    <p:extLst>
      <p:ext uri="{BB962C8B-B14F-4D97-AF65-F5344CB8AC3E}">
        <p14:creationId xmlns:p14="http://schemas.microsoft.com/office/powerpoint/2010/main" val="2662564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7"/>
          <p:cNvSpPr>
            <a:spLocks noGrp="1" noChangeArrowheads="1"/>
          </p:cNvSpPr>
          <p:nvPr>
            <p:ph type="dt" sz="half" idx="10"/>
          </p:nvPr>
        </p:nvSpPr>
        <p:spPr>
          <a:ln/>
        </p:spPr>
        <p:txBody>
          <a:bodyPr/>
          <a:lstStyle>
            <a:lvl1pPr>
              <a:defRPr/>
            </a:lvl1pPr>
          </a:lstStyle>
          <a:p>
            <a:pPr>
              <a:defRPr/>
            </a:pPr>
            <a:endParaRPr lang="ru-RU"/>
          </a:p>
        </p:txBody>
      </p:sp>
      <p:sp>
        <p:nvSpPr>
          <p:cNvPr id="5" name="Rectangle 18"/>
          <p:cNvSpPr>
            <a:spLocks noGrp="1" noChangeArrowheads="1"/>
          </p:cNvSpPr>
          <p:nvPr>
            <p:ph type="ftr" sz="quarter" idx="11"/>
          </p:nvPr>
        </p:nvSpPr>
        <p:spPr>
          <a:ln/>
        </p:spPr>
        <p:txBody>
          <a:bodyPr/>
          <a:lstStyle>
            <a:lvl1pPr>
              <a:defRPr/>
            </a:lvl1pPr>
          </a:lstStyle>
          <a:p>
            <a:pPr>
              <a:defRPr/>
            </a:pPr>
            <a:endParaRPr lang="ru-RU"/>
          </a:p>
        </p:txBody>
      </p:sp>
      <p:sp>
        <p:nvSpPr>
          <p:cNvPr id="6" name="Rectangle 19"/>
          <p:cNvSpPr>
            <a:spLocks noGrp="1" noChangeArrowheads="1"/>
          </p:cNvSpPr>
          <p:nvPr>
            <p:ph type="sldNum" sz="quarter" idx="12"/>
          </p:nvPr>
        </p:nvSpPr>
        <p:spPr>
          <a:ln/>
        </p:spPr>
        <p:txBody>
          <a:bodyPr/>
          <a:lstStyle>
            <a:lvl1pPr>
              <a:defRPr/>
            </a:lvl1pPr>
          </a:lstStyle>
          <a:p>
            <a:pPr>
              <a:defRPr/>
            </a:pPr>
            <a:fld id="{ACCF796E-1153-447A-ABA8-DBEFF660097A}" type="slidenum">
              <a:rPr lang="ru-RU"/>
              <a:pPr>
                <a:defRPr/>
              </a:pPr>
              <a:t>‹#›</a:t>
            </a:fld>
            <a:endParaRPr lang="ru-RU"/>
          </a:p>
        </p:txBody>
      </p:sp>
    </p:spTree>
    <p:extLst>
      <p:ext uri="{BB962C8B-B14F-4D97-AF65-F5344CB8AC3E}">
        <p14:creationId xmlns:p14="http://schemas.microsoft.com/office/powerpoint/2010/main" val="1026947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55700" y="1981200"/>
            <a:ext cx="40100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318125" y="1981200"/>
            <a:ext cx="40100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7"/>
          <p:cNvSpPr>
            <a:spLocks noGrp="1" noChangeArrowheads="1"/>
          </p:cNvSpPr>
          <p:nvPr>
            <p:ph type="dt" sz="half" idx="10"/>
          </p:nvPr>
        </p:nvSpPr>
        <p:spPr>
          <a:ln/>
        </p:spPr>
        <p:txBody>
          <a:bodyPr/>
          <a:lstStyle>
            <a:lvl1pPr>
              <a:defRPr/>
            </a:lvl1pPr>
          </a:lstStyle>
          <a:p>
            <a:pPr>
              <a:defRPr/>
            </a:pPr>
            <a:endParaRPr lang="ru-RU"/>
          </a:p>
        </p:txBody>
      </p:sp>
      <p:sp>
        <p:nvSpPr>
          <p:cNvPr id="6" name="Rectangle 18"/>
          <p:cNvSpPr>
            <a:spLocks noGrp="1" noChangeArrowheads="1"/>
          </p:cNvSpPr>
          <p:nvPr>
            <p:ph type="ftr" sz="quarter" idx="11"/>
          </p:nvPr>
        </p:nvSpPr>
        <p:spPr>
          <a:ln/>
        </p:spPr>
        <p:txBody>
          <a:bodyPr/>
          <a:lstStyle>
            <a:lvl1pPr>
              <a:defRPr/>
            </a:lvl1pPr>
          </a:lstStyle>
          <a:p>
            <a:pPr>
              <a:defRPr/>
            </a:pPr>
            <a:endParaRPr lang="ru-RU"/>
          </a:p>
        </p:txBody>
      </p:sp>
      <p:sp>
        <p:nvSpPr>
          <p:cNvPr id="7" name="Rectangle 19"/>
          <p:cNvSpPr>
            <a:spLocks noGrp="1" noChangeArrowheads="1"/>
          </p:cNvSpPr>
          <p:nvPr>
            <p:ph type="sldNum" sz="quarter" idx="12"/>
          </p:nvPr>
        </p:nvSpPr>
        <p:spPr>
          <a:ln/>
        </p:spPr>
        <p:txBody>
          <a:bodyPr/>
          <a:lstStyle>
            <a:lvl1pPr>
              <a:defRPr/>
            </a:lvl1pPr>
          </a:lstStyle>
          <a:p>
            <a:pPr>
              <a:defRPr/>
            </a:pPr>
            <a:fld id="{FAA26D09-0ECF-4F90-BFE4-CCAF52259D76}" type="slidenum">
              <a:rPr lang="ru-RU"/>
              <a:pPr>
                <a:defRPr/>
              </a:pPr>
              <a:t>‹#›</a:t>
            </a:fld>
            <a:endParaRPr lang="ru-RU"/>
          </a:p>
        </p:txBody>
      </p:sp>
    </p:spTree>
    <p:extLst>
      <p:ext uri="{BB962C8B-B14F-4D97-AF65-F5344CB8AC3E}">
        <p14:creationId xmlns:p14="http://schemas.microsoft.com/office/powerpoint/2010/main" val="1040496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7"/>
          <p:cNvSpPr>
            <a:spLocks noGrp="1" noChangeArrowheads="1"/>
          </p:cNvSpPr>
          <p:nvPr>
            <p:ph type="dt" sz="half" idx="10"/>
          </p:nvPr>
        </p:nvSpPr>
        <p:spPr>
          <a:ln/>
        </p:spPr>
        <p:txBody>
          <a:bodyPr/>
          <a:lstStyle>
            <a:lvl1pPr>
              <a:defRPr/>
            </a:lvl1pPr>
          </a:lstStyle>
          <a:p>
            <a:pPr>
              <a:defRPr/>
            </a:pPr>
            <a:endParaRPr lang="ru-RU"/>
          </a:p>
        </p:txBody>
      </p:sp>
      <p:sp>
        <p:nvSpPr>
          <p:cNvPr id="8" name="Rectangle 18"/>
          <p:cNvSpPr>
            <a:spLocks noGrp="1" noChangeArrowheads="1"/>
          </p:cNvSpPr>
          <p:nvPr>
            <p:ph type="ftr" sz="quarter" idx="11"/>
          </p:nvPr>
        </p:nvSpPr>
        <p:spPr>
          <a:ln/>
        </p:spPr>
        <p:txBody>
          <a:bodyPr/>
          <a:lstStyle>
            <a:lvl1pPr>
              <a:defRPr/>
            </a:lvl1pPr>
          </a:lstStyle>
          <a:p>
            <a:pPr>
              <a:defRPr/>
            </a:pPr>
            <a:endParaRPr lang="ru-RU"/>
          </a:p>
        </p:txBody>
      </p:sp>
      <p:sp>
        <p:nvSpPr>
          <p:cNvPr id="9" name="Rectangle 19"/>
          <p:cNvSpPr>
            <a:spLocks noGrp="1" noChangeArrowheads="1"/>
          </p:cNvSpPr>
          <p:nvPr>
            <p:ph type="sldNum" sz="quarter" idx="12"/>
          </p:nvPr>
        </p:nvSpPr>
        <p:spPr>
          <a:ln/>
        </p:spPr>
        <p:txBody>
          <a:bodyPr/>
          <a:lstStyle>
            <a:lvl1pPr>
              <a:defRPr/>
            </a:lvl1pPr>
          </a:lstStyle>
          <a:p>
            <a:pPr>
              <a:defRPr/>
            </a:pPr>
            <a:fld id="{0D048E91-B296-4C80-9742-747D322A2805}" type="slidenum">
              <a:rPr lang="ru-RU"/>
              <a:pPr>
                <a:defRPr/>
              </a:pPr>
              <a:t>‹#›</a:t>
            </a:fld>
            <a:endParaRPr lang="ru-RU"/>
          </a:p>
        </p:txBody>
      </p:sp>
    </p:spTree>
    <p:extLst>
      <p:ext uri="{BB962C8B-B14F-4D97-AF65-F5344CB8AC3E}">
        <p14:creationId xmlns:p14="http://schemas.microsoft.com/office/powerpoint/2010/main" val="1237961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7"/>
          <p:cNvSpPr>
            <a:spLocks noGrp="1" noChangeArrowheads="1"/>
          </p:cNvSpPr>
          <p:nvPr>
            <p:ph type="dt" sz="half" idx="10"/>
          </p:nvPr>
        </p:nvSpPr>
        <p:spPr>
          <a:ln/>
        </p:spPr>
        <p:txBody>
          <a:bodyPr/>
          <a:lstStyle>
            <a:lvl1pPr>
              <a:defRPr/>
            </a:lvl1pPr>
          </a:lstStyle>
          <a:p>
            <a:pPr>
              <a:defRPr/>
            </a:pPr>
            <a:endParaRPr lang="ru-RU"/>
          </a:p>
        </p:txBody>
      </p:sp>
      <p:sp>
        <p:nvSpPr>
          <p:cNvPr id="4" name="Rectangle 18"/>
          <p:cNvSpPr>
            <a:spLocks noGrp="1" noChangeArrowheads="1"/>
          </p:cNvSpPr>
          <p:nvPr>
            <p:ph type="ftr" sz="quarter" idx="11"/>
          </p:nvPr>
        </p:nvSpPr>
        <p:spPr>
          <a:ln/>
        </p:spPr>
        <p:txBody>
          <a:bodyPr/>
          <a:lstStyle>
            <a:lvl1pPr>
              <a:defRPr/>
            </a:lvl1pPr>
          </a:lstStyle>
          <a:p>
            <a:pPr>
              <a:defRPr/>
            </a:pPr>
            <a:endParaRPr lang="ru-RU"/>
          </a:p>
        </p:txBody>
      </p:sp>
      <p:sp>
        <p:nvSpPr>
          <p:cNvPr id="5" name="Rectangle 19"/>
          <p:cNvSpPr>
            <a:spLocks noGrp="1" noChangeArrowheads="1"/>
          </p:cNvSpPr>
          <p:nvPr>
            <p:ph type="sldNum" sz="quarter" idx="12"/>
          </p:nvPr>
        </p:nvSpPr>
        <p:spPr>
          <a:ln/>
        </p:spPr>
        <p:txBody>
          <a:bodyPr/>
          <a:lstStyle>
            <a:lvl1pPr>
              <a:defRPr/>
            </a:lvl1pPr>
          </a:lstStyle>
          <a:p>
            <a:pPr>
              <a:defRPr/>
            </a:pPr>
            <a:fld id="{8B299A80-EF14-4066-82E5-E6B9153E934A}" type="slidenum">
              <a:rPr lang="ru-RU"/>
              <a:pPr>
                <a:defRPr/>
              </a:pPr>
              <a:t>‹#›</a:t>
            </a:fld>
            <a:endParaRPr lang="ru-RU"/>
          </a:p>
        </p:txBody>
      </p:sp>
    </p:spTree>
    <p:extLst>
      <p:ext uri="{BB962C8B-B14F-4D97-AF65-F5344CB8AC3E}">
        <p14:creationId xmlns:p14="http://schemas.microsoft.com/office/powerpoint/2010/main" val="1111829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ru-RU"/>
          </a:p>
        </p:txBody>
      </p:sp>
      <p:sp>
        <p:nvSpPr>
          <p:cNvPr id="3" name="Rectangle 18"/>
          <p:cNvSpPr>
            <a:spLocks noGrp="1" noChangeArrowheads="1"/>
          </p:cNvSpPr>
          <p:nvPr>
            <p:ph type="ftr" sz="quarter" idx="11"/>
          </p:nvPr>
        </p:nvSpPr>
        <p:spPr>
          <a:ln/>
        </p:spPr>
        <p:txBody>
          <a:bodyPr/>
          <a:lstStyle>
            <a:lvl1pPr>
              <a:defRPr/>
            </a:lvl1pPr>
          </a:lstStyle>
          <a:p>
            <a:pPr>
              <a:defRPr/>
            </a:pPr>
            <a:endParaRPr lang="ru-RU"/>
          </a:p>
        </p:txBody>
      </p:sp>
      <p:sp>
        <p:nvSpPr>
          <p:cNvPr id="4" name="Rectangle 19"/>
          <p:cNvSpPr>
            <a:spLocks noGrp="1" noChangeArrowheads="1"/>
          </p:cNvSpPr>
          <p:nvPr>
            <p:ph type="sldNum" sz="quarter" idx="12"/>
          </p:nvPr>
        </p:nvSpPr>
        <p:spPr>
          <a:ln/>
        </p:spPr>
        <p:txBody>
          <a:bodyPr/>
          <a:lstStyle>
            <a:lvl1pPr>
              <a:defRPr/>
            </a:lvl1pPr>
          </a:lstStyle>
          <a:p>
            <a:pPr>
              <a:defRPr/>
            </a:pPr>
            <a:fld id="{9CDB5DE8-0B11-4C9C-B07D-F06D99BC999B}" type="slidenum">
              <a:rPr lang="ru-RU"/>
              <a:pPr>
                <a:defRPr/>
              </a:pPr>
              <a:t>‹#›</a:t>
            </a:fld>
            <a:endParaRPr lang="ru-RU"/>
          </a:p>
        </p:txBody>
      </p:sp>
    </p:spTree>
    <p:extLst>
      <p:ext uri="{BB962C8B-B14F-4D97-AF65-F5344CB8AC3E}">
        <p14:creationId xmlns:p14="http://schemas.microsoft.com/office/powerpoint/2010/main" val="116795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ru-RU"/>
          </a:p>
        </p:txBody>
      </p:sp>
      <p:sp>
        <p:nvSpPr>
          <p:cNvPr id="6" name="Rectangle 18"/>
          <p:cNvSpPr>
            <a:spLocks noGrp="1" noChangeArrowheads="1"/>
          </p:cNvSpPr>
          <p:nvPr>
            <p:ph type="ftr" sz="quarter" idx="11"/>
          </p:nvPr>
        </p:nvSpPr>
        <p:spPr>
          <a:ln/>
        </p:spPr>
        <p:txBody>
          <a:bodyPr/>
          <a:lstStyle>
            <a:lvl1pPr>
              <a:defRPr/>
            </a:lvl1pPr>
          </a:lstStyle>
          <a:p>
            <a:pPr>
              <a:defRPr/>
            </a:pPr>
            <a:endParaRPr lang="ru-RU"/>
          </a:p>
        </p:txBody>
      </p:sp>
      <p:sp>
        <p:nvSpPr>
          <p:cNvPr id="7" name="Rectangle 19"/>
          <p:cNvSpPr>
            <a:spLocks noGrp="1" noChangeArrowheads="1"/>
          </p:cNvSpPr>
          <p:nvPr>
            <p:ph type="sldNum" sz="quarter" idx="12"/>
          </p:nvPr>
        </p:nvSpPr>
        <p:spPr>
          <a:ln/>
        </p:spPr>
        <p:txBody>
          <a:bodyPr/>
          <a:lstStyle>
            <a:lvl1pPr>
              <a:defRPr/>
            </a:lvl1pPr>
          </a:lstStyle>
          <a:p>
            <a:pPr>
              <a:defRPr/>
            </a:pPr>
            <a:fld id="{2CAC7CAA-0068-4038-96FF-F4CABF424878}" type="slidenum">
              <a:rPr lang="ru-RU"/>
              <a:pPr>
                <a:defRPr/>
              </a:pPr>
              <a:t>‹#›</a:t>
            </a:fld>
            <a:endParaRPr lang="ru-RU"/>
          </a:p>
        </p:txBody>
      </p:sp>
    </p:spTree>
    <p:extLst>
      <p:ext uri="{BB962C8B-B14F-4D97-AF65-F5344CB8AC3E}">
        <p14:creationId xmlns:p14="http://schemas.microsoft.com/office/powerpoint/2010/main" val="76237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ru-RU"/>
          </a:p>
        </p:txBody>
      </p:sp>
      <p:sp>
        <p:nvSpPr>
          <p:cNvPr id="6" name="Rectangle 18"/>
          <p:cNvSpPr>
            <a:spLocks noGrp="1" noChangeArrowheads="1"/>
          </p:cNvSpPr>
          <p:nvPr>
            <p:ph type="ftr" sz="quarter" idx="11"/>
          </p:nvPr>
        </p:nvSpPr>
        <p:spPr>
          <a:ln/>
        </p:spPr>
        <p:txBody>
          <a:bodyPr/>
          <a:lstStyle>
            <a:lvl1pPr>
              <a:defRPr/>
            </a:lvl1pPr>
          </a:lstStyle>
          <a:p>
            <a:pPr>
              <a:defRPr/>
            </a:pPr>
            <a:endParaRPr lang="ru-RU"/>
          </a:p>
        </p:txBody>
      </p:sp>
      <p:sp>
        <p:nvSpPr>
          <p:cNvPr id="7" name="Rectangle 19"/>
          <p:cNvSpPr>
            <a:spLocks noGrp="1" noChangeArrowheads="1"/>
          </p:cNvSpPr>
          <p:nvPr>
            <p:ph type="sldNum" sz="quarter" idx="12"/>
          </p:nvPr>
        </p:nvSpPr>
        <p:spPr>
          <a:ln/>
        </p:spPr>
        <p:txBody>
          <a:bodyPr/>
          <a:lstStyle>
            <a:lvl1pPr>
              <a:defRPr/>
            </a:lvl1pPr>
          </a:lstStyle>
          <a:p>
            <a:pPr>
              <a:defRPr/>
            </a:pPr>
            <a:fld id="{650C511F-8338-41D2-92FB-1A670CEA21CA}" type="slidenum">
              <a:rPr lang="ru-RU"/>
              <a:pPr>
                <a:defRPr/>
              </a:pPr>
              <a:t>‹#›</a:t>
            </a:fld>
            <a:endParaRPr lang="ru-RU"/>
          </a:p>
        </p:txBody>
      </p:sp>
    </p:spTree>
    <p:extLst>
      <p:ext uri="{BB962C8B-B14F-4D97-AF65-F5344CB8AC3E}">
        <p14:creationId xmlns:p14="http://schemas.microsoft.com/office/powerpoint/2010/main" val="2587879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902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360 w 5184"/>
                <a:gd name="T3" fmla="*/ 3159 h 3159"/>
                <a:gd name="T4" fmla="*/ 536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78 w 556"/>
                <a:gd name="T5" fmla="*/ 3159 h 3159"/>
                <a:gd name="T6" fmla="*/ 57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037" name="Freeform 8"/>
              <p:cNvSpPr>
                <a:spLocks/>
              </p:cNvSpPr>
              <p:nvPr/>
            </p:nvSpPr>
            <p:spPr bwMode="ltGray">
              <a:xfrm>
                <a:off x="1019" y="1155"/>
                <a:ext cx="4739" cy="12"/>
              </a:xfrm>
              <a:custGeom>
                <a:avLst/>
                <a:gdLst>
                  <a:gd name="T0" fmla="*/ 4889 w 4724"/>
                  <a:gd name="T1" fmla="*/ 0 h 12"/>
                  <a:gd name="T2" fmla="*/ 0 w 4724"/>
                  <a:gd name="T3" fmla="*/ 0 h 12"/>
                  <a:gd name="T4" fmla="*/ 0 w 4724"/>
                  <a:gd name="T5" fmla="*/ 12 h 12"/>
                  <a:gd name="T6" fmla="*/ 4889 w 4724"/>
                  <a:gd name="T7" fmla="*/ 12 h 12"/>
                  <a:gd name="T8" fmla="*/ 4889 w 4724"/>
                  <a:gd name="T9" fmla="*/ 0 h 12"/>
                  <a:gd name="T10" fmla="*/ 488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07531"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1" hangingPunct="1">
                  <a:defRPr/>
                </a:pPr>
                <a:endParaRPr lang="ru-RU" dirty="0">
                  <a:latin typeface="Arial" charset="0"/>
                  <a:cs typeface="+mn-cs"/>
                </a:endParaRPr>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10049 w 251"/>
                  <a:gd name="T5" fmla="*/ 12 h 12"/>
                  <a:gd name="T6" fmla="*/ 10049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042" name="Freeform 13"/>
              <p:cNvSpPr>
                <a:spLocks/>
              </p:cNvSpPr>
              <p:nvPr/>
            </p:nvSpPr>
            <p:spPr bwMode="ltGray">
              <a:xfrm>
                <a:off x="767" y="1155"/>
                <a:ext cx="252" cy="12"/>
              </a:xfrm>
              <a:custGeom>
                <a:avLst/>
                <a:gdLst>
                  <a:gd name="T0" fmla="*/ 262 w 251"/>
                  <a:gd name="T1" fmla="*/ 0 h 12"/>
                  <a:gd name="T2" fmla="*/ 0 w 251"/>
                  <a:gd name="T3" fmla="*/ 0 h 12"/>
                  <a:gd name="T4" fmla="*/ 0 w 251"/>
                  <a:gd name="T5" fmla="*/ 12 h 12"/>
                  <a:gd name="T6" fmla="*/ 262 w 251"/>
                  <a:gd name="T7" fmla="*/ 12 h 12"/>
                  <a:gd name="T8" fmla="*/ 262 w 251"/>
                  <a:gd name="T9" fmla="*/ 0 h 12"/>
                  <a:gd name="T10" fmla="*/ 26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07534"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1" hangingPunct="1">
                  <a:defRPr/>
                </a:pPr>
                <a:endParaRPr lang="ru-RU" dirty="0">
                  <a:latin typeface="Arial" charset="0"/>
                  <a:cs typeface="+mn-cs"/>
                </a:endParaRPr>
              </a:p>
            </p:txBody>
          </p:sp>
        </p:grpSp>
      </p:grpSp>
      <p:sp>
        <p:nvSpPr>
          <p:cNvPr id="107535" name="Rectangle 15"/>
          <p:cNvSpPr>
            <a:spLocks noGrp="1" noChangeArrowheads="1"/>
          </p:cNvSpPr>
          <p:nvPr>
            <p:ph type="title"/>
          </p:nvPr>
        </p:nvSpPr>
        <p:spPr bwMode="auto">
          <a:xfrm>
            <a:off x="1155700" y="304800"/>
            <a:ext cx="817245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7536" name="Rectangle 16"/>
          <p:cNvSpPr>
            <a:spLocks noGrp="1" noChangeArrowheads="1"/>
          </p:cNvSpPr>
          <p:nvPr>
            <p:ph type="body" idx="1"/>
          </p:nvPr>
        </p:nvSpPr>
        <p:spPr bwMode="auto">
          <a:xfrm>
            <a:off x="1155700" y="1981200"/>
            <a:ext cx="817245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7537" name="Rectangle 17"/>
          <p:cNvSpPr>
            <a:spLocks noGrp="1" noChangeArrowheads="1"/>
          </p:cNvSpPr>
          <p:nvPr>
            <p:ph type="dt" sz="half" idx="2"/>
          </p:nvPr>
        </p:nvSpPr>
        <p:spPr bwMode="auto">
          <a:xfrm>
            <a:off x="11557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Arial" charset="0"/>
                <a:cs typeface="+mn-cs"/>
              </a:defRPr>
            </a:lvl1pPr>
          </a:lstStyle>
          <a:p>
            <a:pPr>
              <a:defRPr/>
            </a:pPr>
            <a:endParaRPr lang="ru-RU"/>
          </a:p>
        </p:txBody>
      </p:sp>
      <p:sp>
        <p:nvSpPr>
          <p:cNvPr id="107538" name="Rectangle 18"/>
          <p:cNvSpPr>
            <a:spLocks noGrp="1" noChangeArrowheads="1"/>
          </p:cNvSpPr>
          <p:nvPr>
            <p:ph type="ftr" sz="quarter" idx="3"/>
          </p:nvPr>
        </p:nvSpPr>
        <p:spPr bwMode="auto">
          <a:xfrm>
            <a:off x="37147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Arial" charset="0"/>
                <a:cs typeface="+mn-cs"/>
              </a:defRPr>
            </a:lvl1pPr>
          </a:lstStyle>
          <a:p>
            <a:pPr>
              <a:defRPr/>
            </a:pPr>
            <a:endParaRPr lang="ru-RU"/>
          </a:p>
        </p:txBody>
      </p:sp>
      <p:sp>
        <p:nvSpPr>
          <p:cNvPr id="107539" name="Rectangle 19"/>
          <p:cNvSpPr>
            <a:spLocks noGrp="1" noChangeArrowheads="1"/>
          </p:cNvSpPr>
          <p:nvPr>
            <p:ph type="sldNum" sz="quarter" idx="4"/>
          </p:nvPr>
        </p:nvSpPr>
        <p:spPr bwMode="auto">
          <a:xfrm>
            <a:off x="72644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F162BE35-6FD4-46D2-A136-B5D8C23591D9}"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4597" r:id="rId1"/>
    <p:sldLayoutId id="2147484583" r:id="rId2"/>
    <p:sldLayoutId id="2147484584" r:id="rId3"/>
    <p:sldLayoutId id="2147484585" r:id="rId4"/>
    <p:sldLayoutId id="2147484586" r:id="rId5"/>
    <p:sldLayoutId id="2147484587" r:id="rId6"/>
    <p:sldLayoutId id="2147484588" r:id="rId7"/>
    <p:sldLayoutId id="2147484589" r:id="rId8"/>
    <p:sldLayoutId id="2147484590" r:id="rId9"/>
    <p:sldLayoutId id="2147484591" r:id="rId10"/>
    <p:sldLayoutId id="2147484592" r:id="rId11"/>
    <p:sldLayoutId id="2147484593" r:id="rId12"/>
    <p:sldLayoutId id="2147484594" r:id="rId13"/>
    <p:sldLayoutId id="2147484595" r:id="rId14"/>
    <p:sldLayoutId id="2147484596" r:id="rId15"/>
    <p:sldLayoutId id="2147484598" r:id="rId16"/>
  </p:sldLayoutIdLst>
  <p:hf hdr="0" ft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1036297" y="1687856"/>
            <a:ext cx="8421688" cy="1992046"/>
          </a:xfrm>
        </p:spPr>
        <p:txBody>
          <a:bodyPr>
            <a:normAutofit fontScale="90000"/>
          </a:bodyPr>
          <a:lstStyle/>
          <a:p>
            <a:r>
              <a:rPr lang="uk-UA" sz="3200" dirty="0" smtClean="0">
                <a:solidFill>
                  <a:schemeClr val="tx1"/>
                </a:solidFill>
              </a:rPr>
              <a:t>Технічне регулювання в Україні. Система стандартизації, тенденції розвитку і змін. Забезпечення процедур підтвердження відповідності.</a:t>
            </a:r>
            <a:endParaRPr lang="uk-UA" sz="3000" dirty="0">
              <a:solidFill>
                <a:schemeClr val="tx1"/>
              </a:solidFill>
              <a:effectLst/>
            </a:endParaRPr>
          </a:p>
        </p:txBody>
      </p:sp>
      <p:sp>
        <p:nvSpPr>
          <p:cNvPr id="2051" name="Rectangle 3"/>
          <p:cNvSpPr>
            <a:spLocks noGrp="1" noChangeArrowheads="1"/>
          </p:cNvSpPr>
          <p:nvPr>
            <p:ph type="subTitle" sz="quarter" idx="1"/>
          </p:nvPr>
        </p:nvSpPr>
        <p:spPr>
          <a:xfrm>
            <a:off x="1130300" y="4786313"/>
            <a:ext cx="7800975" cy="1568450"/>
          </a:xfrm>
        </p:spPr>
        <p:txBody>
          <a:bodyPr/>
          <a:lstStyle/>
          <a:p>
            <a:pPr eaLnBrk="1" hangingPunct="1">
              <a:lnSpc>
                <a:spcPct val="80000"/>
              </a:lnSpc>
              <a:defRPr/>
            </a:pPr>
            <a:r>
              <a:rPr lang="ru-RU" sz="2800" dirty="0" err="1" smtClean="0">
                <a:effectLst/>
                <a:latin typeface="+mj-lt"/>
                <a:cs typeface="Arial" pitchFamily="34" charset="0"/>
              </a:rPr>
              <a:t>Нечепорчук</a:t>
            </a:r>
            <a:r>
              <a:rPr lang="ru-RU" sz="2800" dirty="0" smtClean="0">
                <a:effectLst/>
                <a:latin typeface="+mj-lt"/>
                <a:cs typeface="Arial" pitchFamily="34" charset="0"/>
              </a:rPr>
              <a:t> </a:t>
            </a:r>
            <a:r>
              <a:rPr lang="ru-RU" sz="2800" dirty="0" err="1" smtClean="0">
                <a:effectLst/>
                <a:latin typeface="+mj-lt"/>
                <a:cs typeface="Arial" pitchFamily="34" charset="0"/>
              </a:rPr>
              <a:t>Анатолій</a:t>
            </a:r>
            <a:r>
              <a:rPr lang="ru-RU" sz="2800" dirty="0" smtClean="0">
                <a:effectLst/>
                <a:latin typeface="+mj-lt"/>
                <a:cs typeface="Arial" pitchFamily="34" charset="0"/>
              </a:rPr>
              <a:t> Антонович, </a:t>
            </a:r>
          </a:p>
          <a:p>
            <a:pPr eaLnBrk="1" hangingPunct="1">
              <a:lnSpc>
                <a:spcPct val="80000"/>
              </a:lnSpc>
              <a:defRPr/>
            </a:pPr>
            <a:r>
              <a:rPr lang="ru-RU" sz="1900" dirty="0" err="1" smtClean="0"/>
              <a:t>канд.техн.наук</a:t>
            </a:r>
            <a:endParaRPr lang="ru-RU" sz="1900" dirty="0" smtClean="0"/>
          </a:p>
          <a:p>
            <a:pPr eaLnBrk="1" hangingPunct="1">
              <a:lnSpc>
                <a:spcPct val="80000"/>
              </a:lnSpc>
              <a:defRPr/>
            </a:pPr>
            <a:endParaRPr lang="ru-RU" sz="1900" dirty="0"/>
          </a:p>
          <a:p>
            <a:pPr eaLnBrk="1" hangingPunct="1">
              <a:lnSpc>
                <a:spcPct val="80000"/>
              </a:lnSpc>
              <a:defRPr/>
            </a:pPr>
            <a:r>
              <a:rPr lang="en-US" sz="2100" i="1" dirty="0" smtClean="0">
                <a:cs typeface="Times New Roman" pitchFamily="18" charset="0"/>
              </a:rPr>
              <a:t>an49@mail.ru</a:t>
            </a:r>
            <a:r>
              <a:rPr lang="ru-RU" sz="1900" dirty="0"/>
              <a:t/>
            </a:r>
            <a:br>
              <a:rPr lang="ru-RU" sz="1900" dirty="0"/>
            </a:br>
            <a:endParaRPr lang="ru-RU" sz="1900" dirty="0"/>
          </a:p>
        </p:txBody>
      </p:sp>
      <p:pic>
        <p:nvPicPr>
          <p:cNvPr id="6148" name="Picture 10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9513" y="0"/>
            <a:ext cx="237648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952500" y="0"/>
            <a:ext cx="8375650" cy="688769"/>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25603" name="Содержимое 2"/>
          <p:cNvSpPr>
            <a:spLocks noGrp="1"/>
          </p:cNvSpPr>
          <p:nvPr>
            <p:ph idx="1"/>
          </p:nvPr>
        </p:nvSpPr>
        <p:spPr>
          <a:xfrm>
            <a:off x="558141" y="758371"/>
            <a:ext cx="9157422" cy="5054600"/>
          </a:xfrm>
        </p:spPr>
        <p:txBody>
          <a:bodyPr/>
          <a:lstStyle/>
          <a:p>
            <a:pPr eaLnBrk="1" hangingPunct="1">
              <a:lnSpc>
                <a:spcPct val="80000"/>
              </a:lnSpc>
              <a:spcBef>
                <a:spcPts val="0"/>
              </a:spcBef>
              <a:spcAft>
                <a:spcPts val="600"/>
              </a:spcAft>
              <a:buFont typeface="Wingdings" pitchFamily="2" charset="2"/>
              <a:buChar char="Ø"/>
            </a:pPr>
            <a:r>
              <a:rPr lang="uk-UA" sz="2800" i="1" dirty="0" smtClean="0">
                <a:effectLst/>
              </a:rPr>
              <a:t>стандарт - </a:t>
            </a:r>
            <a:r>
              <a:rPr lang="uk-UA" sz="2800" dirty="0" smtClean="0">
                <a:effectLst/>
              </a:rPr>
              <a:t>нормативний документ, заснований на консенсусі, прийнятий визнаним органом, що </a:t>
            </a:r>
            <a:r>
              <a:rPr lang="uk-UA" sz="2800" u="sng" dirty="0" smtClean="0">
                <a:effectLst/>
              </a:rPr>
              <a:t>встановлює</a:t>
            </a:r>
            <a:r>
              <a:rPr lang="uk-UA" sz="2800" dirty="0" smtClean="0">
                <a:effectLst/>
              </a:rPr>
              <a:t> для загального і неодноразового використання </a:t>
            </a:r>
            <a:r>
              <a:rPr lang="uk-UA" sz="2800" b="1" u="sng" dirty="0" smtClean="0">
                <a:effectLst/>
              </a:rPr>
              <a:t>правила, настанови або характеристики щодо діяльності чи її результатів</a:t>
            </a:r>
            <a:r>
              <a:rPr lang="uk-UA" sz="2800" dirty="0" smtClean="0">
                <a:effectLst/>
              </a:rPr>
              <a:t>, та спрямований на досягнення оптимального ступеня впорядкованості в певній сфері</a:t>
            </a:r>
          </a:p>
          <a:p>
            <a:pPr eaLnBrk="1" hangingPunct="1">
              <a:lnSpc>
                <a:spcPct val="80000"/>
              </a:lnSpc>
              <a:spcBef>
                <a:spcPts val="0"/>
              </a:spcBef>
              <a:spcAft>
                <a:spcPts val="600"/>
              </a:spcAft>
              <a:buFont typeface="Wingdings" pitchFamily="2" charset="2"/>
              <a:buChar char="Ø"/>
            </a:pPr>
            <a:r>
              <a:rPr lang="uk-UA" sz="2800" i="1" dirty="0" smtClean="0">
                <a:effectLst/>
              </a:rPr>
              <a:t>кодекс усталеної практики</a:t>
            </a:r>
            <a:r>
              <a:rPr lang="uk-UA" sz="2800" dirty="0" smtClean="0">
                <a:effectLst/>
              </a:rPr>
              <a:t> - нормативний документ, що містить </a:t>
            </a:r>
            <a:r>
              <a:rPr lang="uk-UA" sz="2800" b="1" u="sng" dirty="0" smtClean="0">
                <a:effectLst/>
              </a:rPr>
              <a:t>рекомендації щодо практик чи процедур</a:t>
            </a:r>
            <a:r>
              <a:rPr lang="uk-UA" sz="2800" u="sng" dirty="0" smtClean="0">
                <a:effectLst/>
              </a:rPr>
              <a:t> </a:t>
            </a:r>
            <a:r>
              <a:rPr lang="uk-UA" sz="2800" dirty="0" smtClean="0">
                <a:effectLst/>
              </a:rPr>
              <a:t>проектування, виготовлення, монтажу, технічного обслуговування або експлуатації обладнання, конструкцій чи виробів</a:t>
            </a:r>
          </a:p>
          <a:p>
            <a:pPr eaLnBrk="1" hangingPunct="1">
              <a:lnSpc>
                <a:spcPct val="80000"/>
              </a:lnSpc>
              <a:spcBef>
                <a:spcPts val="0"/>
              </a:spcBef>
              <a:spcAft>
                <a:spcPts val="600"/>
              </a:spcAft>
              <a:buFont typeface="Wingdings" pitchFamily="2" charset="2"/>
              <a:buChar char="Ø"/>
            </a:pPr>
            <a:r>
              <a:rPr lang="uk-UA" sz="2800" i="1" dirty="0" smtClean="0">
                <a:effectLst/>
              </a:rPr>
              <a:t>технічні умови</a:t>
            </a:r>
            <a:r>
              <a:rPr lang="uk-UA" sz="2800" dirty="0" smtClean="0">
                <a:effectLst/>
              </a:rPr>
              <a:t> - нормативний документ, що </a:t>
            </a:r>
            <a:r>
              <a:rPr lang="uk-UA" sz="2800" u="sng" dirty="0" smtClean="0">
                <a:effectLst/>
              </a:rPr>
              <a:t>встановлює технічні вимоги</a:t>
            </a:r>
            <a:r>
              <a:rPr lang="uk-UA" sz="2800" dirty="0" smtClean="0">
                <a:effectLst/>
              </a:rPr>
              <a:t>, яким повинна відповідати продукція, процес або послуга, </a:t>
            </a:r>
            <a:r>
              <a:rPr lang="uk-UA" sz="2800" u="sng" dirty="0" smtClean="0">
                <a:effectLst/>
              </a:rPr>
              <a:t>та визначає процедури</a:t>
            </a:r>
            <a:r>
              <a:rPr lang="uk-UA" sz="2800" dirty="0" smtClean="0">
                <a:effectLst/>
              </a:rPr>
              <a:t>, за допомогою яких може бути встановлено, чи дотримані такі вимоги.</a:t>
            </a:r>
            <a:endParaRPr lang="ru-RU" sz="2800" dirty="0" smtClean="0">
              <a:effectLst/>
            </a:endParaRPr>
          </a:p>
          <a:p>
            <a:pPr eaLnBrk="1" hangingPunct="1">
              <a:lnSpc>
                <a:spcPct val="80000"/>
              </a:lnSpc>
              <a:spcBef>
                <a:spcPts val="0"/>
              </a:spcBef>
              <a:spcAft>
                <a:spcPts val="600"/>
              </a:spcAft>
              <a:buFont typeface="Wingdings" pitchFamily="2" charset="2"/>
              <a:buChar char="Ø"/>
            </a:pPr>
            <a:endParaRPr lang="uk-UA" sz="2800" dirty="0" smtClean="0">
              <a:effectLst/>
            </a:endParaRPr>
          </a:p>
          <a:p>
            <a:pPr eaLnBrk="1" hangingPunct="1">
              <a:lnSpc>
                <a:spcPct val="80000"/>
              </a:lnSpc>
              <a:spcBef>
                <a:spcPts val="0"/>
              </a:spcBef>
              <a:spcAft>
                <a:spcPts val="600"/>
              </a:spcAft>
              <a:buFont typeface="Wingdings" pitchFamily="2" charset="2"/>
              <a:buChar char="Ø"/>
            </a:pPr>
            <a:endParaRPr lang="uk-UA" sz="2800" dirty="0" smtClean="0">
              <a:effectLst/>
            </a:endParaRPr>
          </a:p>
        </p:txBody>
      </p:sp>
      <p:sp>
        <p:nvSpPr>
          <p:cNvPr id="4" name="Номер слайда 3"/>
          <p:cNvSpPr>
            <a:spLocks noGrp="1"/>
          </p:cNvSpPr>
          <p:nvPr>
            <p:ph type="sldNum" sz="quarter" idx="12"/>
          </p:nvPr>
        </p:nvSpPr>
        <p:spPr>
          <a:xfrm>
            <a:off x="8826642" y="6400800"/>
            <a:ext cx="1003016" cy="457200"/>
          </a:xfrm>
        </p:spPr>
        <p:txBody>
          <a:bodyPr/>
          <a:lstStyle/>
          <a:p>
            <a:pPr>
              <a:defRPr/>
            </a:pPr>
            <a:fld id="{E3598FF0-9459-4C72-AC47-260B59A0D032}" type="slidenum">
              <a:rPr lang="ru-RU" smtClean="0"/>
              <a:pPr>
                <a:defRPr/>
              </a:pPr>
              <a:t>10</a:t>
            </a:fld>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952500" y="0"/>
            <a:ext cx="8375650" cy="762000"/>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27651" name="Содержимое 2"/>
          <p:cNvSpPr>
            <a:spLocks noGrp="1"/>
          </p:cNvSpPr>
          <p:nvPr>
            <p:ph idx="1"/>
          </p:nvPr>
        </p:nvSpPr>
        <p:spPr>
          <a:xfrm>
            <a:off x="952500" y="1749425"/>
            <a:ext cx="8786813" cy="5108575"/>
          </a:xfrm>
        </p:spPr>
        <p:txBody>
          <a:bodyPr/>
          <a:lstStyle/>
          <a:p>
            <a:pPr marL="0" indent="0">
              <a:buFont typeface="Wingdings" pitchFamily="2" charset="2"/>
              <a:buNone/>
            </a:pPr>
            <a:r>
              <a:rPr lang="uk-UA" sz="2800" dirty="0" smtClean="0">
                <a:effectLst/>
              </a:rPr>
              <a:t>Стаття 11. Національний орган стандартизації</a:t>
            </a:r>
            <a:endParaRPr lang="ru-RU" sz="2800" dirty="0" smtClean="0">
              <a:effectLst/>
            </a:endParaRPr>
          </a:p>
          <a:p>
            <a:pPr marL="0" indent="0">
              <a:buFont typeface="Wingdings" pitchFamily="2" charset="2"/>
              <a:buNone/>
            </a:pPr>
            <a:r>
              <a:rPr lang="uk-UA" sz="2800" dirty="0" smtClean="0">
                <a:effectLst/>
              </a:rPr>
              <a:t>1. Функції національного органу стандартизації виконує </a:t>
            </a:r>
            <a:r>
              <a:rPr lang="uk-UA" sz="2800" u="sng" dirty="0" smtClean="0">
                <a:effectLst/>
              </a:rPr>
              <a:t>державне підприємство</a:t>
            </a:r>
            <a:r>
              <a:rPr lang="uk-UA" sz="2800" dirty="0" smtClean="0">
                <a:effectLst/>
              </a:rPr>
              <a:t>, що не підлягає приватизації, </a:t>
            </a:r>
            <a:r>
              <a:rPr lang="uk-UA" sz="2800" u="sng" dirty="0" smtClean="0">
                <a:effectLst/>
              </a:rPr>
              <a:t>утворене центральним органом виконавчої влади</a:t>
            </a:r>
            <a:r>
              <a:rPr lang="uk-UA" sz="2800" dirty="0" smtClean="0">
                <a:effectLst/>
              </a:rPr>
              <a:t>, що реалізує державну політику у сфері стандартизації.</a:t>
            </a:r>
            <a:endParaRPr lang="ru-RU" sz="2800" dirty="0" smtClean="0">
              <a:effectLst/>
            </a:endParaRPr>
          </a:p>
          <a:p>
            <a:pPr marL="0" indent="0">
              <a:buFont typeface="Wingdings" pitchFamily="2" charset="2"/>
              <a:buNone/>
            </a:pPr>
            <a:r>
              <a:rPr lang="uk-UA" sz="2800" dirty="0" smtClean="0">
                <a:effectLst/>
              </a:rPr>
              <a:t>Національний орган стандартизації </a:t>
            </a:r>
            <a:r>
              <a:rPr lang="uk-UA" sz="2800" u="sng" dirty="0" smtClean="0">
                <a:effectLst/>
              </a:rPr>
              <a:t>не може мати на меті одержання прибутку</a:t>
            </a:r>
            <a:r>
              <a:rPr lang="uk-UA" sz="2800" dirty="0" smtClean="0">
                <a:effectLst/>
              </a:rPr>
              <a:t> від своєї діяльності.</a:t>
            </a:r>
            <a:endParaRPr lang="ru-RU" sz="2800" dirty="0" smtClean="0">
              <a:effectLst/>
            </a:endParaRPr>
          </a:p>
        </p:txBody>
      </p:sp>
      <p:sp>
        <p:nvSpPr>
          <p:cNvPr id="4" name="Номер слайда 3"/>
          <p:cNvSpPr>
            <a:spLocks noGrp="1"/>
          </p:cNvSpPr>
          <p:nvPr>
            <p:ph type="sldNum" sz="quarter" idx="12"/>
          </p:nvPr>
        </p:nvSpPr>
        <p:spPr/>
        <p:txBody>
          <a:bodyPr/>
          <a:lstStyle/>
          <a:p>
            <a:pPr>
              <a:defRPr/>
            </a:pPr>
            <a:fld id="{E3598FF0-9459-4C72-AC47-260B59A0D032}" type="slidenum">
              <a:rPr lang="ru-RU" smtClean="0"/>
              <a:pPr>
                <a:defRPr/>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952500" y="0"/>
            <a:ext cx="8375650" cy="1227138"/>
          </a:xfrm>
        </p:spPr>
        <p:txBody>
          <a:bodyPr/>
          <a:lstStyle/>
          <a:p>
            <a:pPr algn="ctr" eaLnBrk="1" hangingPunct="1">
              <a:lnSpc>
                <a:spcPts val="3400"/>
              </a:lnSpc>
            </a:pPr>
            <a:r>
              <a:rPr lang="uk-UA" sz="3600" b="0" smtClean="0">
                <a:effectLst/>
                <a:cs typeface="Times New Roman" pitchFamily="18" charset="0"/>
              </a:rPr>
              <a:t>ЗУ </a:t>
            </a:r>
            <a:r>
              <a:rPr lang="uk-UA" sz="3600" smtClean="0">
                <a:effectLst/>
                <a:cs typeface="Times New Roman" pitchFamily="18" charset="0"/>
              </a:rPr>
              <a:t>«Про стандартизацію»</a:t>
            </a:r>
            <a:endParaRPr lang="ru-RU" sz="3200" b="0" smtClean="0">
              <a:effectLst/>
              <a:cs typeface="Times New Roman" pitchFamily="18" charset="0"/>
            </a:endParaRPr>
          </a:p>
        </p:txBody>
      </p:sp>
      <p:sp>
        <p:nvSpPr>
          <p:cNvPr id="28675" name="Содержимое 2"/>
          <p:cNvSpPr>
            <a:spLocks noGrp="1"/>
          </p:cNvSpPr>
          <p:nvPr>
            <p:ph idx="1"/>
          </p:nvPr>
        </p:nvSpPr>
        <p:spPr>
          <a:xfrm>
            <a:off x="952500" y="1338263"/>
            <a:ext cx="8786813" cy="5519737"/>
          </a:xfrm>
        </p:spPr>
        <p:txBody>
          <a:bodyPr/>
          <a:lstStyle/>
          <a:p>
            <a:pPr marL="0" indent="0">
              <a:buFont typeface="Wingdings" pitchFamily="2" charset="2"/>
              <a:buNone/>
            </a:pPr>
            <a:r>
              <a:rPr lang="uk-UA" sz="2800" dirty="0" smtClean="0">
                <a:effectLst/>
              </a:rPr>
              <a:t>Стаття 11. Національний орган стандартизації</a:t>
            </a:r>
            <a:endParaRPr lang="ru-RU" sz="2800" dirty="0" smtClean="0">
              <a:effectLst/>
            </a:endParaRPr>
          </a:p>
          <a:p>
            <a:pPr marL="0" indent="0">
              <a:buFont typeface="Wingdings" pitchFamily="2" charset="2"/>
              <a:buNone/>
            </a:pPr>
            <a:r>
              <a:rPr lang="uk-UA" sz="2800" dirty="0" smtClean="0">
                <a:effectLst/>
              </a:rPr>
              <a:t>2. До </a:t>
            </a:r>
            <a:r>
              <a:rPr lang="uk-UA" sz="2800" u="sng" dirty="0" smtClean="0">
                <a:effectLst/>
              </a:rPr>
              <a:t>повноважень</a:t>
            </a:r>
            <a:r>
              <a:rPr lang="uk-UA" sz="2800" dirty="0" smtClean="0">
                <a:effectLst/>
              </a:rPr>
              <a:t> національного органу стандартизації належить:</a:t>
            </a:r>
            <a:endParaRPr lang="ru-RU" sz="2800" dirty="0" smtClean="0">
              <a:effectLst/>
            </a:endParaRPr>
          </a:p>
          <a:p>
            <a:pPr marL="0" indent="0">
              <a:buFont typeface="Wingdings" pitchFamily="2" charset="2"/>
              <a:buNone/>
            </a:pPr>
            <a:r>
              <a:rPr lang="uk-UA" sz="2800" dirty="0" smtClean="0">
                <a:effectLst/>
              </a:rPr>
              <a:t>1) </a:t>
            </a:r>
            <a:r>
              <a:rPr lang="uk-UA" sz="2800" u="sng" dirty="0" smtClean="0">
                <a:effectLst/>
              </a:rPr>
              <a:t>організація та координація</a:t>
            </a:r>
            <a:r>
              <a:rPr lang="uk-UA" sz="2800" dirty="0" smtClean="0">
                <a:effectLst/>
              </a:rPr>
              <a:t> діяльності щодо розроблення, прийняття, перевірки, перегляду, скасування та відновлення дії </a:t>
            </a:r>
            <a:r>
              <a:rPr lang="uk-UA" sz="2800" u="sng" dirty="0" smtClean="0">
                <a:effectLst/>
              </a:rPr>
              <a:t>національних стандартів</a:t>
            </a:r>
            <a:r>
              <a:rPr lang="uk-UA" sz="2800" dirty="0" smtClean="0">
                <a:effectLst/>
              </a:rPr>
              <a:t>, кодексів усталеної практики та змін до них відповідно до цього Закону;</a:t>
            </a:r>
            <a:endParaRPr lang="ru-RU" sz="2800" dirty="0" smtClean="0">
              <a:effectLst/>
            </a:endParaRPr>
          </a:p>
          <a:p>
            <a:pPr marL="0" indent="0">
              <a:buFont typeface="Wingdings" pitchFamily="2" charset="2"/>
              <a:buNone/>
            </a:pPr>
            <a:r>
              <a:rPr lang="uk-UA" sz="2800" dirty="0" smtClean="0">
                <a:effectLst/>
              </a:rPr>
              <a:t>2) </a:t>
            </a:r>
            <a:r>
              <a:rPr lang="uk-UA" sz="2800" u="sng" dirty="0" smtClean="0">
                <a:effectLst/>
              </a:rPr>
              <a:t>прийняття, скасування та відновлення дії національних стандартів, кодексів усталеної практики та змін до них</a:t>
            </a:r>
            <a:r>
              <a:rPr lang="uk-UA" sz="2800" dirty="0" smtClean="0">
                <a:effectLst/>
              </a:rPr>
              <a:t> відповідно до цього Закону;</a:t>
            </a:r>
            <a:endParaRPr lang="ru-RU" sz="2800" dirty="0" smtClean="0">
              <a:effectLst/>
            </a:endParaRPr>
          </a:p>
        </p:txBody>
      </p:sp>
      <p:sp>
        <p:nvSpPr>
          <p:cNvPr id="4" name="Номер слайда 3"/>
          <p:cNvSpPr>
            <a:spLocks noGrp="1"/>
          </p:cNvSpPr>
          <p:nvPr>
            <p:ph type="sldNum" sz="quarter" idx="12"/>
          </p:nvPr>
        </p:nvSpPr>
        <p:spPr/>
        <p:txBody>
          <a:bodyPr/>
          <a:lstStyle/>
          <a:p>
            <a:pPr>
              <a:defRPr/>
            </a:pPr>
            <a:fld id="{E3598FF0-9459-4C72-AC47-260B59A0D032}" type="slidenum">
              <a:rPr lang="ru-RU" smtClean="0"/>
              <a:pPr>
                <a:defRPr/>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a:xfrm>
            <a:off x="952500" y="0"/>
            <a:ext cx="8375650" cy="1227138"/>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29699" name="Содержимое 2"/>
          <p:cNvSpPr>
            <a:spLocks noGrp="1"/>
          </p:cNvSpPr>
          <p:nvPr>
            <p:ph idx="1"/>
          </p:nvPr>
        </p:nvSpPr>
        <p:spPr>
          <a:xfrm>
            <a:off x="952500" y="1185863"/>
            <a:ext cx="8786813" cy="5519737"/>
          </a:xfrm>
        </p:spPr>
        <p:txBody>
          <a:bodyPr/>
          <a:lstStyle/>
          <a:p>
            <a:pPr marL="0" indent="0">
              <a:lnSpc>
                <a:spcPct val="80000"/>
              </a:lnSpc>
              <a:spcBef>
                <a:spcPct val="0"/>
              </a:spcBef>
              <a:buFont typeface="Wingdings" pitchFamily="2" charset="2"/>
              <a:buNone/>
            </a:pPr>
            <a:r>
              <a:rPr lang="uk-UA" sz="2800" dirty="0" smtClean="0">
                <a:effectLst/>
              </a:rPr>
              <a:t>Стаття 13. Керівна рада</a:t>
            </a:r>
            <a:endParaRPr lang="ru-RU" sz="2800" dirty="0" smtClean="0">
              <a:effectLst/>
            </a:endParaRPr>
          </a:p>
          <a:p>
            <a:pPr marL="0" indent="0">
              <a:lnSpc>
                <a:spcPct val="80000"/>
              </a:lnSpc>
              <a:spcBef>
                <a:spcPct val="0"/>
              </a:spcBef>
              <a:buFont typeface="Wingdings" pitchFamily="2" charset="2"/>
              <a:buNone/>
            </a:pPr>
            <a:r>
              <a:rPr lang="uk-UA" sz="2800" dirty="0" smtClean="0">
                <a:effectLst/>
              </a:rPr>
              <a:t>1. Керівна рада є </a:t>
            </a:r>
            <a:r>
              <a:rPr lang="uk-UA" sz="2800" u="sng" dirty="0" err="1" smtClean="0">
                <a:effectLst/>
              </a:rPr>
              <a:t>дорадчо</a:t>
            </a:r>
            <a:r>
              <a:rPr lang="uk-UA" sz="2800" u="sng" dirty="0" smtClean="0">
                <a:effectLst/>
              </a:rPr>
              <a:t>-наглядовим органом</a:t>
            </a:r>
            <a:r>
              <a:rPr lang="uk-UA" sz="2800" dirty="0" smtClean="0">
                <a:effectLst/>
              </a:rPr>
              <a:t> національного органу стандартизації та </a:t>
            </a:r>
            <a:r>
              <a:rPr lang="uk-UA" sz="2800" u="sng" dirty="0" smtClean="0">
                <a:effectLst/>
              </a:rPr>
              <a:t>формується</a:t>
            </a:r>
            <a:r>
              <a:rPr lang="uk-UA" sz="2800" dirty="0" smtClean="0">
                <a:effectLst/>
              </a:rPr>
              <a:t> на паритетних засадах </a:t>
            </a:r>
            <a:r>
              <a:rPr lang="uk-UA" sz="2800" u="sng" dirty="0" smtClean="0">
                <a:effectLst/>
              </a:rPr>
              <a:t>з представників</a:t>
            </a:r>
            <a:r>
              <a:rPr lang="uk-UA" sz="2800" dirty="0" smtClean="0">
                <a:effectLst/>
              </a:rPr>
              <a:t>:</a:t>
            </a:r>
            <a:endParaRPr lang="ru-RU" sz="2800" dirty="0" smtClean="0">
              <a:effectLst/>
            </a:endParaRPr>
          </a:p>
          <a:p>
            <a:pPr marL="0" indent="0">
              <a:lnSpc>
                <a:spcPct val="80000"/>
              </a:lnSpc>
              <a:spcBef>
                <a:spcPct val="0"/>
              </a:spcBef>
              <a:buFont typeface="Wingdings" pitchFamily="2" charset="2"/>
              <a:buNone/>
            </a:pPr>
            <a:r>
              <a:rPr lang="uk-UA" sz="2800" dirty="0" smtClean="0">
                <a:effectLst/>
              </a:rPr>
              <a:t>1) центрального органу виконавчої влади, що забезпечує формування державної політики у сфері стандартизації, інших центральних органів виконавчої влади та державних органів;</a:t>
            </a:r>
            <a:endParaRPr lang="ru-RU" sz="2800" dirty="0" smtClean="0">
              <a:effectLst/>
            </a:endParaRPr>
          </a:p>
          <a:p>
            <a:pPr marL="0" indent="0">
              <a:lnSpc>
                <a:spcPct val="80000"/>
              </a:lnSpc>
              <a:spcBef>
                <a:spcPct val="0"/>
              </a:spcBef>
              <a:buFont typeface="Wingdings" pitchFamily="2" charset="2"/>
              <a:buNone/>
            </a:pPr>
            <a:r>
              <a:rPr lang="uk-UA" sz="2800" dirty="0" smtClean="0">
                <a:effectLst/>
              </a:rPr>
              <a:t>2) наукових установ, навчальних закладів, науково-технічних та інженерних товариств (спілок);</a:t>
            </a:r>
            <a:endParaRPr lang="ru-RU" sz="2800" dirty="0" smtClean="0">
              <a:effectLst/>
            </a:endParaRPr>
          </a:p>
          <a:p>
            <a:pPr marL="0" indent="0">
              <a:lnSpc>
                <a:spcPct val="80000"/>
              </a:lnSpc>
              <a:spcBef>
                <a:spcPct val="0"/>
              </a:spcBef>
              <a:buFont typeface="Wingdings" pitchFamily="2" charset="2"/>
              <a:buNone/>
            </a:pPr>
            <a:r>
              <a:rPr lang="uk-UA" sz="2800" dirty="0" smtClean="0">
                <a:effectLst/>
              </a:rPr>
              <a:t>3) громадських об’єднань суб’єктів господарювання, організацій роботодавців та їх об’єднань;</a:t>
            </a:r>
            <a:endParaRPr lang="ru-RU" sz="2800" dirty="0" smtClean="0">
              <a:effectLst/>
            </a:endParaRPr>
          </a:p>
          <a:p>
            <a:pPr marL="0" indent="0">
              <a:lnSpc>
                <a:spcPct val="80000"/>
              </a:lnSpc>
              <a:spcBef>
                <a:spcPct val="0"/>
              </a:spcBef>
              <a:buFont typeface="Wingdings" pitchFamily="2" charset="2"/>
              <a:buNone/>
            </a:pPr>
            <a:r>
              <a:rPr lang="uk-UA" sz="2800" dirty="0" smtClean="0">
                <a:effectLst/>
              </a:rPr>
              <a:t>4) громадських організацій споживачів;</a:t>
            </a:r>
            <a:endParaRPr lang="ru-RU" sz="2800" dirty="0" smtClean="0">
              <a:effectLst/>
            </a:endParaRPr>
          </a:p>
          <a:p>
            <a:pPr marL="0" indent="0">
              <a:lnSpc>
                <a:spcPct val="80000"/>
              </a:lnSpc>
              <a:spcBef>
                <a:spcPct val="0"/>
              </a:spcBef>
              <a:buFont typeface="Wingdings" pitchFamily="2" charset="2"/>
              <a:buNone/>
            </a:pPr>
            <a:r>
              <a:rPr lang="uk-UA" sz="2800" dirty="0" smtClean="0">
                <a:effectLst/>
              </a:rPr>
              <a:t>5) інших громадських об’єднань та професійних спілок.</a:t>
            </a:r>
            <a:endParaRPr lang="ru-RU" sz="2800" dirty="0" smtClean="0">
              <a:effectLst/>
            </a:endParaRPr>
          </a:p>
          <a:p>
            <a:pPr marL="0" indent="0">
              <a:lnSpc>
                <a:spcPct val="80000"/>
              </a:lnSpc>
              <a:spcBef>
                <a:spcPct val="0"/>
              </a:spcBef>
              <a:buFont typeface="Wingdings" pitchFamily="2" charset="2"/>
              <a:buNone/>
            </a:pPr>
            <a:r>
              <a:rPr lang="uk-UA" sz="2800" dirty="0" smtClean="0">
                <a:effectLst/>
              </a:rPr>
              <a:t>Члени керівної ради виконують свої обов’язки на громадських засадах.</a:t>
            </a:r>
            <a:endParaRPr lang="ru-RU" sz="2800" dirty="0" smtClean="0">
              <a:effectLst/>
            </a:endParaRPr>
          </a:p>
        </p:txBody>
      </p:sp>
      <p:sp>
        <p:nvSpPr>
          <p:cNvPr id="4" name="Номер слайда 3"/>
          <p:cNvSpPr>
            <a:spLocks noGrp="1"/>
          </p:cNvSpPr>
          <p:nvPr>
            <p:ph type="sldNum" sz="quarter" idx="12"/>
          </p:nvPr>
        </p:nvSpPr>
        <p:spPr/>
        <p:txBody>
          <a:bodyPr/>
          <a:lstStyle/>
          <a:p>
            <a:pPr>
              <a:defRPr/>
            </a:pPr>
            <a:fld id="{E3598FF0-9459-4C72-AC47-260B59A0D032}" type="slidenum">
              <a:rPr lang="ru-RU" smtClean="0"/>
              <a:pPr>
                <a:defRPr/>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952500" y="0"/>
            <a:ext cx="8375650" cy="1227138"/>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30723" name="Содержимое 2"/>
          <p:cNvSpPr>
            <a:spLocks noGrp="1"/>
          </p:cNvSpPr>
          <p:nvPr>
            <p:ph idx="1"/>
          </p:nvPr>
        </p:nvSpPr>
        <p:spPr>
          <a:xfrm>
            <a:off x="952500" y="1816100"/>
            <a:ext cx="8786813" cy="5041900"/>
          </a:xfrm>
        </p:spPr>
        <p:txBody>
          <a:bodyPr/>
          <a:lstStyle/>
          <a:p>
            <a:pPr marL="0" indent="0">
              <a:buFont typeface="Wingdings" pitchFamily="2" charset="2"/>
              <a:buNone/>
            </a:pPr>
            <a:r>
              <a:rPr lang="uk-UA" sz="2800" smtClean="0">
                <a:effectLst/>
              </a:rPr>
              <a:t>Стаття 15. Технічні комітети стандартизації</a:t>
            </a:r>
            <a:endParaRPr lang="en-US" sz="2800" smtClean="0">
              <a:effectLst/>
            </a:endParaRPr>
          </a:p>
          <a:p>
            <a:pPr marL="0" indent="0">
              <a:spcBef>
                <a:spcPts val="1200"/>
              </a:spcBef>
              <a:buFont typeface="Wingdings" pitchFamily="2" charset="2"/>
              <a:buNone/>
            </a:pPr>
            <a:r>
              <a:rPr lang="uk-UA" sz="2800" smtClean="0">
                <a:effectLst/>
              </a:rPr>
              <a:t>1. Технічним комітетом стандартизації є форма співробітництва заінтересованих юридичних та фізичних осіб з метою організації і виконання робіт з </a:t>
            </a:r>
            <a:r>
              <a:rPr lang="uk-UA" sz="2800" u="sng" smtClean="0">
                <a:effectLst/>
              </a:rPr>
              <a:t>міжнародної, регіональної, національної стандартизації </a:t>
            </a:r>
            <a:r>
              <a:rPr lang="uk-UA" sz="2800" smtClean="0">
                <a:effectLst/>
              </a:rPr>
              <a:t>у визначених сферах діяльності та за закріпленими об’єктами стандартизації.</a:t>
            </a:r>
            <a:endParaRPr lang="ru-RU" sz="2800" smtClean="0">
              <a:effectLst/>
            </a:endParaRPr>
          </a:p>
          <a:p>
            <a:pPr marL="0" indent="0">
              <a:spcBef>
                <a:spcPts val="1200"/>
              </a:spcBef>
              <a:buFont typeface="Wingdings" pitchFamily="2" charset="2"/>
              <a:buNone/>
            </a:pPr>
            <a:r>
              <a:rPr lang="uk-UA" sz="2800" smtClean="0">
                <a:effectLst/>
              </a:rPr>
              <a:t>Технічні комітети стандартизації не мають статусу юридичної особи.</a:t>
            </a:r>
            <a:endParaRPr lang="ru-RU" sz="2800" smtClean="0">
              <a:effectLst/>
            </a:endParaRPr>
          </a:p>
          <a:p>
            <a:pPr marL="0" indent="0">
              <a:buFont typeface="Wingdings" pitchFamily="2" charset="2"/>
              <a:buNone/>
            </a:pPr>
            <a:endParaRPr lang="ru-RU" sz="2800" smtClean="0">
              <a:effectLst/>
            </a:endParaRPr>
          </a:p>
        </p:txBody>
      </p:sp>
      <p:sp>
        <p:nvSpPr>
          <p:cNvPr id="4" name="Номер слайда 3"/>
          <p:cNvSpPr>
            <a:spLocks noGrp="1"/>
          </p:cNvSpPr>
          <p:nvPr>
            <p:ph type="sldNum" sz="quarter" idx="12"/>
          </p:nvPr>
        </p:nvSpPr>
        <p:spPr/>
        <p:txBody>
          <a:bodyPr/>
          <a:lstStyle/>
          <a:p>
            <a:pPr>
              <a:defRPr/>
            </a:pPr>
            <a:fld id="{E3598FF0-9459-4C72-AC47-260B59A0D032}" type="slidenum">
              <a:rPr lang="ru-RU" smtClean="0"/>
              <a:pPr>
                <a:defRPr/>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952500" y="0"/>
            <a:ext cx="8375650" cy="1227138"/>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31747" name="Содержимое 2"/>
          <p:cNvSpPr>
            <a:spLocks noGrp="1"/>
          </p:cNvSpPr>
          <p:nvPr>
            <p:ph idx="1"/>
          </p:nvPr>
        </p:nvSpPr>
        <p:spPr>
          <a:xfrm>
            <a:off x="952500" y="1338263"/>
            <a:ext cx="8786813" cy="5519737"/>
          </a:xfrm>
        </p:spPr>
        <p:txBody>
          <a:bodyPr/>
          <a:lstStyle/>
          <a:p>
            <a:pPr marL="0" indent="0">
              <a:buFont typeface="Wingdings" pitchFamily="2" charset="2"/>
              <a:buNone/>
            </a:pPr>
            <a:r>
              <a:rPr lang="uk-UA" sz="2800" smtClean="0">
                <a:effectLst/>
              </a:rPr>
              <a:t>Стаття 15. Технічні комітети стандартизації</a:t>
            </a:r>
            <a:endParaRPr lang="en-US" sz="2800" smtClean="0">
              <a:effectLst/>
            </a:endParaRPr>
          </a:p>
          <a:p>
            <a:pPr marL="0" indent="0">
              <a:lnSpc>
                <a:spcPct val="90000"/>
              </a:lnSpc>
              <a:spcBef>
                <a:spcPts val="600"/>
              </a:spcBef>
              <a:buFont typeface="Wingdings" pitchFamily="2" charset="2"/>
              <a:buNone/>
            </a:pPr>
            <a:r>
              <a:rPr lang="uk-UA" sz="2800" smtClean="0">
                <a:effectLst/>
              </a:rPr>
              <a:t>3. </a:t>
            </a:r>
            <a:r>
              <a:rPr lang="uk-UA" sz="2800" u="sng" smtClean="0">
                <a:effectLst/>
              </a:rPr>
              <a:t>До повноважень</a:t>
            </a:r>
            <a:r>
              <a:rPr lang="uk-UA" sz="2800" smtClean="0">
                <a:effectLst/>
              </a:rPr>
              <a:t> технічних комітетів стандартизації належить:</a:t>
            </a:r>
            <a:endParaRPr lang="ru-RU" sz="2800" smtClean="0">
              <a:effectLst/>
            </a:endParaRPr>
          </a:p>
          <a:p>
            <a:pPr marL="0" indent="0">
              <a:lnSpc>
                <a:spcPct val="90000"/>
              </a:lnSpc>
              <a:spcBef>
                <a:spcPts val="600"/>
              </a:spcBef>
              <a:buFont typeface="Wingdings" pitchFamily="2" charset="2"/>
              <a:buNone/>
            </a:pPr>
            <a:r>
              <a:rPr lang="uk-UA" sz="2800" smtClean="0">
                <a:effectLst/>
              </a:rPr>
              <a:t>1) участь у роботі відповідних технічних комітетів стандартизації міжнародних і регіональних організацій стандартизації;</a:t>
            </a:r>
            <a:endParaRPr lang="ru-RU" sz="2800" smtClean="0">
              <a:effectLst/>
            </a:endParaRPr>
          </a:p>
          <a:p>
            <a:pPr marL="0" indent="0">
              <a:lnSpc>
                <a:spcPct val="90000"/>
              </a:lnSpc>
              <a:spcBef>
                <a:spcPts val="600"/>
              </a:spcBef>
              <a:buFont typeface="Wingdings" pitchFamily="2" charset="2"/>
              <a:buNone/>
            </a:pPr>
            <a:r>
              <a:rPr lang="uk-UA" sz="2800" smtClean="0">
                <a:effectLst/>
              </a:rPr>
              <a:t>2) </a:t>
            </a:r>
            <a:r>
              <a:rPr lang="uk-UA" sz="2800" u="sng" smtClean="0">
                <a:effectLst/>
              </a:rPr>
              <a:t>розроблення і погодження </a:t>
            </a:r>
            <a:r>
              <a:rPr lang="uk-UA" sz="2800" smtClean="0">
                <a:effectLst/>
              </a:rPr>
              <a:t>національних стандартів, кодексів усталеної практики та змін до них;</a:t>
            </a:r>
            <a:endParaRPr lang="ru-RU" sz="2800" smtClean="0">
              <a:effectLst/>
            </a:endParaRPr>
          </a:p>
          <a:p>
            <a:pPr marL="0" indent="0">
              <a:lnSpc>
                <a:spcPct val="90000"/>
              </a:lnSpc>
              <a:spcBef>
                <a:spcPts val="600"/>
              </a:spcBef>
              <a:buFont typeface="Wingdings" pitchFamily="2" charset="2"/>
              <a:buNone/>
            </a:pPr>
            <a:r>
              <a:rPr lang="uk-UA" sz="2800" smtClean="0">
                <a:effectLst/>
              </a:rPr>
              <a:t>3) участь у формуванні програми робіт з національної стандартизації;</a:t>
            </a:r>
            <a:endParaRPr lang="ru-RU" sz="2800" smtClean="0">
              <a:effectLst/>
            </a:endParaRPr>
          </a:p>
          <a:p>
            <a:pPr marL="0" indent="0">
              <a:lnSpc>
                <a:spcPct val="90000"/>
              </a:lnSpc>
              <a:spcBef>
                <a:spcPts val="600"/>
              </a:spcBef>
              <a:buFont typeface="Wingdings" pitchFamily="2" charset="2"/>
              <a:buNone/>
            </a:pPr>
            <a:r>
              <a:rPr lang="uk-UA" sz="2800" smtClean="0">
                <a:effectLst/>
              </a:rPr>
              <a:t>4) </a:t>
            </a:r>
            <a:r>
              <a:rPr lang="uk-UA" sz="2800" u="sng" smtClean="0">
                <a:effectLst/>
              </a:rPr>
              <a:t>перевірка і перегляд</a:t>
            </a:r>
            <a:r>
              <a:rPr lang="uk-UA" sz="2800" smtClean="0">
                <a:effectLst/>
              </a:rPr>
              <a:t> національних стандартів та кодексів усталеної практики, розробниками яких вони є</a:t>
            </a:r>
            <a:endParaRPr lang="ru-RU" sz="2800" smtClean="0">
              <a:effectLs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15</a:t>
            </a:fld>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a:xfrm>
            <a:off x="952500" y="0"/>
            <a:ext cx="8375650" cy="1227138"/>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32771" name="Содержимое 2"/>
          <p:cNvSpPr>
            <a:spLocks noGrp="1"/>
          </p:cNvSpPr>
          <p:nvPr>
            <p:ph idx="1"/>
          </p:nvPr>
        </p:nvSpPr>
        <p:spPr>
          <a:xfrm>
            <a:off x="952500" y="1762125"/>
            <a:ext cx="8786813" cy="5095875"/>
          </a:xfrm>
        </p:spPr>
        <p:txBody>
          <a:bodyPr/>
          <a:lstStyle/>
          <a:p>
            <a:pPr marL="0" indent="0">
              <a:buFont typeface="Wingdings" pitchFamily="2" charset="2"/>
              <a:buNone/>
            </a:pPr>
            <a:r>
              <a:rPr lang="uk-UA" sz="2800" dirty="0" smtClean="0">
                <a:effectLst/>
              </a:rPr>
              <a:t>Стаття 15. Технічні комітети стандартизації</a:t>
            </a:r>
            <a:endParaRPr lang="en-US" sz="2800" dirty="0" smtClean="0">
              <a:effectLst/>
            </a:endParaRPr>
          </a:p>
          <a:p>
            <a:pPr marL="0" indent="0">
              <a:spcBef>
                <a:spcPts val="1200"/>
              </a:spcBef>
              <a:buFont typeface="Wingdings" pitchFamily="2" charset="2"/>
              <a:buNone/>
            </a:pPr>
            <a:r>
              <a:rPr lang="uk-UA" sz="2800" dirty="0" smtClean="0">
                <a:effectLst/>
              </a:rPr>
              <a:t>5. </a:t>
            </a:r>
            <a:r>
              <a:rPr lang="uk-UA" sz="2800" u="sng" dirty="0" smtClean="0">
                <a:effectLst/>
              </a:rPr>
              <a:t>Роз’яснення</a:t>
            </a:r>
            <a:r>
              <a:rPr lang="uk-UA" sz="2800" dirty="0" smtClean="0">
                <a:effectLst/>
              </a:rPr>
              <a:t> щодо положень національних стандартів та кодексів усталеної практики </a:t>
            </a:r>
            <a:r>
              <a:rPr lang="uk-UA" sz="2800" u="sng" dirty="0" smtClean="0">
                <a:effectLst/>
              </a:rPr>
              <a:t>надають</a:t>
            </a:r>
            <a:r>
              <a:rPr lang="uk-UA" sz="2800" dirty="0" smtClean="0">
                <a:effectLst/>
              </a:rPr>
              <a:t> відповідні </a:t>
            </a:r>
            <a:r>
              <a:rPr lang="uk-UA" sz="2800" u="sng" dirty="0" smtClean="0">
                <a:effectLst/>
              </a:rPr>
              <a:t>технічні комітети стандартизації</a:t>
            </a:r>
            <a:r>
              <a:rPr lang="uk-UA" sz="2800" dirty="0" smtClean="0">
                <a:effectLst/>
              </a:rPr>
              <a:t>, а в разі їх відсутності - національний орган стандартизації.</a:t>
            </a:r>
            <a:endParaRPr lang="en-US" sz="2800" dirty="0" smtClean="0">
              <a:effectLst/>
            </a:endParaRPr>
          </a:p>
          <a:p>
            <a:pPr marL="0" indent="0">
              <a:spcBef>
                <a:spcPts val="1200"/>
              </a:spcBef>
              <a:buFont typeface="Wingdings" pitchFamily="2" charset="2"/>
              <a:buNone/>
            </a:pPr>
            <a:r>
              <a:rPr lang="uk-UA" sz="2800" dirty="0" smtClean="0">
                <a:effectLst/>
              </a:rPr>
              <a:t>8. Технічні комітети стандартизації </a:t>
            </a:r>
            <a:r>
              <a:rPr lang="uk-UA" sz="2800" u="sng" dirty="0" smtClean="0">
                <a:effectLst/>
              </a:rPr>
              <a:t>не можуть</a:t>
            </a:r>
            <a:r>
              <a:rPr lang="uk-UA" sz="2800" dirty="0" smtClean="0">
                <a:effectLst/>
              </a:rPr>
              <a:t> мати на меті </a:t>
            </a:r>
            <a:r>
              <a:rPr lang="uk-UA" sz="2800" u="sng" dirty="0" smtClean="0">
                <a:effectLst/>
              </a:rPr>
              <a:t>одержання прибутку</a:t>
            </a:r>
            <a:r>
              <a:rPr lang="uk-UA" sz="2800" dirty="0" smtClean="0">
                <a:effectLst/>
              </a:rPr>
              <a:t> від своєї діяльності.</a:t>
            </a:r>
            <a:endParaRPr lang="ru-RU" sz="2800" dirty="0" smtClean="0">
              <a:effectLst/>
            </a:endParaRPr>
          </a:p>
          <a:p>
            <a:pPr marL="0" indent="0">
              <a:buFont typeface="Wingdings" pitchFamily="2" charset="2"/>
              <a:buNone/>
            </a:pPr>
            <a:endParaRPr lang="ru-RU" sz="2800" dirty="0" smtClean="0">
              <a:effectLs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16</a:t>
            </a:fld>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a:xfrm>
            <a:off x="952500" y="0"/>
            <a:ext cx="8375650" cy="1227138"/>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33795" name="Содержимое 2"/>
          <p:cNvSpPr>
            <a:spLocks noGrp="1"/>
          </p:cNvSpPr>
          <p:nvPr>
            <p:ph idx="1"/>
          </p:nvPr>
        </p:nvSpPr>
        <p:spPr>
          <a:xfrm>
            <a:off x="952500" y="1227138"/>
            <a:ext cx="8786813" cy="5630862"/>
          </a:xfrm>
        </p:spPr>
        <p:txBody>
          <a:bodyPr/>
          <a:lstStyle/>
          <a:p>
            <a:pPr marL="0" indent="0">
              <a:lnSpc>
                <a:spcPct val="80000"/>
              </a:lnSpc>
              <a:spcBef>
                <a:spcPct val="0"/>
              </a:spcBef>
              <a:buFont typeface="Wingdings" pitchFamily="2" charset="2"/>
              <a:buNone/>
            </a:pPr>
            <a:r>
              <a:rPr lang="uk-UA" sz="2800" smtClean="0">
                <a:effectLst/>
              </a:rPr>
              <a:t>Стаття 16. Підприємства, установи та організації, що здійснюють стандартизацію</a:t>
            </a:r>
            <a:endParaRPr lang="en-US" sz="2800" smtClean="0">
              <a:effectLst/>
            </a:endParaRPr>
          </a:p>
          <a:p>
            <a:pPr marL="0" indent="0">
              <a:lnSpc>
                <a:spcPct val="90000"/>
              </a:lnSpc>
              <a:spcBef>
                <a:spcPts val="1200"/>
              </a:spcBef>
              <a:buFont typeface="Wingdings" pitchFamily="2" charset="2"/>
              <a:buNone/>
            </a:pPr>
            <a:r>
              <a:rPr lang="uk-UA" sz="2800" smtClean="0">
                <a:effectLst/>
              </a:rPr>
              <a:t>1. Підприємства, установи та організації </a:t>
            </a:r>
            <a:r>
              <a:rPr lang="uk-UA" sz="2800" u="sng" smtClean="0">
                <a:effectLst/>
              </a:rPr>
              <a:t>мають право</a:t>
            </a:r>
            <a:r>
              <a:rPr lang="uk-UA" sz="2800" smtClean="0">
                <a:effectLst/>
              </a:rPr>
              <a:t> у відповідних сферах діяльності та з урахуванням своїх господарських і професійних потреб </a:t>
            </a:r>
            <a:r>
              <a:rPr lang="uk-UA" sz="2800" u="sng" smtClean="0">
                <a:effectLst/>
              </a:rPr>
              <a:t>організовувати та виконувати роботи із стандартизації</a:t>
            </a:r>
            <a:r>
              <a:rPr lang="uk-UA" sz="2800" smtClean="0">
                <a:effectLst/>
              </a:rPr>
              <a:t>, зокрема:</a:t>
            </a:r>
            <a:endParaRPr lang="ru-RU" sz="2800" smtClean="0">
              <a:effectLst/>
            </a:endParaRPr>
          </a:p>
          <a:p>
            <a:pPr marL="0" indent="0">
              <a:lnSpc>
                <a:spcPct val="90000"/>
              </a:lnSpc>
              <a:spcBef>
                <a:spcPts val="1200"/>
              </a:spcBef>
              <a:buFont typeface="Wingdings" pitchFamily="2" charset="2"/>
              <a:buNone/>
            </a:pPr>
            <a:r>
              <a:rPr lang="uk-UA" sz="2800" smtClean="0">
                <a:effectLst/>
              </a:rPr>
              <a:t>1) розробляти, приймати, перевіряти, переглядати та скасовувати </a:t>
            </a:r>
            <a:r>
              <a:rPr lang="uk-UA" sz="2800" u="sng" smtClean="0">
                <a:effectLst/>
              </a:rPr>
              <a:t>стандарти, кодекси усталеної практики, технічні умови і зміни до них</a:t>
            </a:r>
            <a:r>
              <a:rPr lang="uk-UA" sz="2800" smtClean="0">
                <a:effectLst/>
              </a:rPr>
              <a:t>, установлювати процедури їх розроблення, прийняття, перевірки, перегляду, скасування та застосування;</a:t>
            </a:r>
            <a:endParaRPr lang="ru-RU" sz="2800" smtClean="0">
              <a:effectLst/>
            </a:endParaRPr>
          </a:p>
          <a:p>
            <a:pPr marL="0" indent="0">
              <a:lnSpc>
                <a:spcPct val="90000"/>
              </a:lnSpc>
              <a:spcBef>
                <a:spcPts val="1200"/>
              </a:spcBef>
              <a:buFont typeface="Wingdings" pitchFamily="2" charset="2"/>
              <a:buNone/>
            </a:pPr>
            <a:r>
              <a:rPr lang="uk-UA" sz="2800" smtClean="0">
                <a:effectLst/>
              </a:rPr>
              <a:t>2) </a:t>
            </a:r>
            <a:r>
              <a:rPr lang="uk-UA" sz="2800" u="sng" smtClean="0">
                <a:effectLst/>
              </a:rPr>
              <a:t>застосовувати прийняті ними</a:t>
            </a:r>
            <a:r>
              <a:rPr lang="uk-UA" sz="2800" smtClean="0">
                <a:effectLst/>
              </a:rPr>
              <a:t> стандарти, кодекси усталеної практики та технічні умови;</a:t>
            </a:r>
            <a:endParaRPr lang="ru-RU" sz="2800" smtClean="0">
              <a:effectLst/>
            </a:endParaRPr>
          </a:p>
          <a:p>
            <a:pPr marL="0" indent="0">
              <a:buFont typeface="Wingdings" pitchFamily="2" charset="2"/>
              <a:buNone/>
            </a:pPr>
            <a:endParaRPr lang="ru-RU" sz="2800" smtClean="0">
              <a:effectLs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17</a:t>
            </a:fld>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952500" y="0"/>
            <a:ext cx="8375650" cy="1227138"/>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34819" name="Содержимое 2"/>
          <p:cNvSpPr>
            <a:spLocks noGrp="1"/>
          </p:cNvSpPr>
          <p:nvPr>
            <p:ph idx="1"/>
          </p:nvPr>
        </p:nvSpPr>
        <p:spPr>
          <a:xfrm>
            <a:off x="952500" y="1227138"/>
            <a:ext cx="8786813" cy="5630862"/>
          </a:xfrm>
        </p:spPr>
        <p:txBody>
          <a:bodyPr/>
          <a:lstStyle/>
          <a:p>
            <a:pPr marL="0" indent="0">
              <a:lnSpc>
                <a:spcPct val="80000"/>
              </a:lnSpc>
              <a:spcBef>
                <a:spcPct val="0"/>
              </a:spcBef>
              <a:buFont typeface="Wingdings" pitchFamily="2" charset="2"/>
              <a:buNone/>
            </a:pPr>
            <a:r>
              <a:rPr lang="uk-UA" sz="2800" smtClean="0">
                <a:effectLst/>
              </a:rPr>
              <a:t>Стаття 16. Підприємства, установи та організації, що здійснюють стандартизацію …</a:t>
            </a:r>
            <a:endParaRPr lang="en-US" sz="2800" smtClean="0">
              <a:effectLst/>
            </a:endParaRPr>
          </a:p>
          <a:p>
            <a:pPr marL="0" indent="0">
              <a:lnSpc>
                <a:spcPct val="80000"/>
              </a:lnSpc>
              <a:spcBef>
                <a:spcPts val="600"/>
              </a:spcBef>
              <a:buFont typeface="Wingdings" pitchFamily="2" charset="2"/>
              <a:buNone/>
            </a:pPr>
            <a:r>
              <a:rPr lang="uk-UA" sz="2800" smtClean="0">
                <a:effectLst/>
              </a:rPr>
              <a:t>3) брати участь у роботі спеціалізованих міжнародних та регіональних організацій стандартизації відповідно до положень про такі організації;</a:t>
            </a:r>
            <a:endParaRPr lang="ru-RU" sz="2800" smtClean="0">
              <a:effectLst/>
            </a:endParaRPr>
          </a:p>
          <a:p>
            <a:pPr marL="0" indent="0">
              <a:lnSpc>
                <a:spcPct val="80000"/>
              </a:lnSpc>
              <a:spcBef>
                <a:spcPts val="600"/>
              </a:spcBef>
              <a:buFont typeface="Wingdings" pitchFamily="2" charset="2"/>
              <a:buNone/>
            </a:pPr>
            <a:r>
              <a:rPr lang="uk-UA" sz="2800" smtClean="0">
                <a:effectLst/>
              </a:rPr>
              <a:t>4) створювати та вести фонди нормативних документів і видавати каталоги нормативних документів для забезпечення своєї діяльності та інформаційного обміну;</a:t>
            </a:r>
            <a:endParaRPr lang="ru-RU" sz="2800" smtClean="0">
              <a:effectLst/>
            </a:endParaRPr>
          </a:p>
          <a:p>
            <a:pPr marL="0" indent="0">
              <a:lnSpc>
                <a:spcPct val="80000"/>
              </a:lnSpc>
              <a:spcBef>
                <a:spcPts val="600"/>
              </a:spcBef>
              <a:buFont typeface="Wingdings" pitchFamily="2" charset="2"/>
              <a:buNone/>
            </a:pPr>
            <a:r>
              <a:rPr lang="uk-UA" sz="2800" smtClean="0">
                <a:effectLst/>
              </a:rPr>
              <a:t>5) </a:t>
            </a:r>
            <a:r>
              <a:rPr lang="uk-UA" sz="2800" u="sng" smtClean="0">
                <a:effectLst/>
              </a:rPr>
              <a:t>видавати і розповсюджувати прийняті ними стандарти, кодекси усталеної практики та технічні умови</a:t>
            </a:r>
            <a:r>
              <a:rPr lang="uk-UA" sz="2800" smtClean="0">
                <a:effectLst/>
              </a:rPr>
              <a:t>, документи відповідних спеціалізованих міжнародних організацій стандартизації, членами яких вони є чи з якими співпрацюють на підставі положень про такі організації або відповідних договорів.</a:t>
            </a:r>
            <a:endParaRPr lang="ru-RU" sz="2800" smtClean="0">
              <a:effectLst/>
            </a:endParaRPr>
          </a:p>
          <a:p>
            <a:pPr marL="0" indent="0">
              <a:buFont typeface="Wingdings" pitchFamily="2" charset="2"/>
              <a:buNone/>
            </a:pPr>
            <a:endParaRPr lang="ru-RU" sz="2800" smtClean="0">
              <a:effectLs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18</a:t>
            </a:fld>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a:xfrm>
            <a:off x="952500" y="0"/>
            <a:ext cx="8375650" cy="1227138"/>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35843" name="Содержимое 2"/>
          <p:cNvSpPr>
            <a:spLocks noGrp="1"/>
          </p:cNvSpPr>
          <p:nvPr>
            <p:ph idx="1"/>
          </p:nvPr>
        </p:nvSpPr>
        <p:spPr>
          <a:xfrm>
            <a:off x="952500" y="1855788"/>
            <a:ext cx="8786813" cy="5002212"/>
          </a:xfrm>
        </p:spPr>
        <p:txBody>
          <a:bodyPr/>
          <a:lstStyle/>
          <a:p>
            <a:pPr marL="0" indent="0">
              <a:lnSpc>
                <a:spcPct val="80000"/>
              </a:lnSpc>
              <a:spcBef>
                <a:spcPct val="0"/>
              </a:spcBef>
              <a:buFont typeface="Wingdings" pitchFamily="2" charset="2"/>
              <a:buNone/>
            </a:pPr>
            <a:r>
              <a:rPr lang="uk-UA" sz="2800" smtClean="0">
                <a:effectLst/>
              </a:rPr>
              <a:t>Стаття 16. Підприємства, установи та організації, що здійснюють стандартизацію …</a:t>
            </a:r>
            <a:endParaRPr lang="en-US" sz="2800" smtClean="0">
              <a:effectLst/>
            </a:endParaRPr>
          </a:p>
          <a:p>
            <a:pPr marL="0" indent="0">
              <a:spcBef>
                <a:spcPts val="1200"/>
              </a:spcBef>
              <a:buFont typeface="Wingdings" pitchFamily="2" charset="2"/>
              <a:buNone/>
            </a:pPr>
            <a:r>
              <a:rPr lang="uk-UA" sz="2800" smtClean="0">
                <a:effectLst/>
              </a:rPr>
              <a:t>2. Стандарти, кодекси усталеної практики та технічні умови, прийняті підприємствами, установами та організаціями, </a:t>
            </a:r>
            <a:r>
              <a:rPr lang="uk-UA" sz="2800" u="sng" smtClean="0">
                <a:effectLst/>
              </a:rPr>
              <a:t>застосовуються на добровільній основі</a:t>
            </a:r>
            <a:r>
              <a:rPr lang="uk-UA" sz="2800" smtClean="0">
                <a:effectLst/>
              </a:rPr>
              <a:t>.</a:t>
            </a:r>
            <a:endParaRPr lang="ru-RU" sz="2800" smtClean="0">
              <a:effectLst/>
            </a:endParaRPr>
          </a:p>
          <a:p>
            <a:pPr marL="0" indent="0">
              <a:spcBef>
                <a:spcPts val="1200"/>
              </a:spcBef>
              <a:buFont typeface="Wingdings" pitchFamily="2" charset="2"/>
              <a:buNone/>
            </a:pPr>
            <a:r>
              <a:rPr lang="uk-UA" sz="2800" smtClean="0">
                <a:effectLst/>
              </a:rPr>
              <a:t>3. </a:t>
            </a:r>
            <a:r>
              <a:rPr lang="uk-UA" sz="2800" u="sng" smtClean="0">
                <a:effectLst/>
              </a:rPr>
              <a:t>Право власності</a:t>
            </a:r>
            <a:r>
              <a:rPr lang="uk-UA" sz="2800" smtClean="0">
                <a:effectLst/>
              </a:rPr>
              <a:t> на стандарти, кодекси усталеної практики і технічні умови, прийняті підприємствами, установами та організаціями, і видані ними каталоги </a:t>
            </a:r>
            <a:r>
              <a:rPr lang="uk-UA" sz="2800" u="sng" smtClean="0">
                <a:effectLst/>
              </a:rPr>
              <a:t>належать відповідним підприємствам, установам та організаціям</a:t>
            </a:r>
            <a:r>
              <a:rPr lang="uk-UA" sz="2800" smtClean="0">
                <a:effectLst/>
              </a:rPr>
              <a:t>.</a:t>
            </a:r>
            <a:endParaRPr lang="ru-RU" sz="2800" smtClean="0">
              <a:effectLs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66861" y="1822764"/>
            <a:ext cx="8305739" cy="3017686"/>
          </a:xfrm>
          <a:prstGeom prst="rect">
            <a:avLst/>
          </a:prstGeom>
        </p:spPr>
        <p:txBody>
          <a:bodyPr wrap="square">
            <a:spAutoFit/>
          </a:bodyPr>
          <a:lstStyle/>
          <a:p>
            <a:pPr>
              <a:lnSpc>
                <a:spcPct val="150000"/>
              </a:lnSpc>
            </a:pPr>
            <a:r>
              <a:rPr lang="uk-UA" sz="4400" i="1" dirty="0" smtClean="0">
                <a:latin typeface="+mj-lt"/>
              </a:rPr>
              <a:t>Технічне регулювання,  лібералізація процедур в ЗУ "Про </a:t>
            </a:r>
            <a:r>
              <a:rPr lang="uk-UA" sz="4400" i="1" dirty="0" err="1" smtClean="0">
                <a:latin typeface="+mj-lt"/>
              </a:rPr>
              <a:t>стандартизацію”</a:t>
            </a:r>
            <a:r>
              <a:rPr lang="uk-UA" sz="4400" i="1" dirty="0" smtClean="0">
                <a:latin typeface="+mj-lt"/>
              </a:rPr>
              <a:t> </a:t>
            </a:r>
            <a:endParaRPr lang="ru-RU" sz="4400" dirty="0">
              <a:latin typeface="+mj-lt"/>
            </a:endParaRPr>
          </a:p>
        </p:txBody>
      </p:sp>
      <p:sp>
        <p:nvSpPr>
          <p:cNvPr id="3" name="Номер слайда 2"/>
          <p:cNvSpPr>
            <a:spLocks noGrp="1"/>
          </p:cNvSpPr>
          <p:nvPr>
            <p:ph type="sldNum" sz="quarter" idx="12"/>
          </p:nvPr>
        </p:nvSpPr>
        <p:spPr/>
        <p:txBody>
          <a:bodyPr/>
          <a:lstStyle/>
          <a:p>
            <a:pPr>
              <a:defRPr/>
            </a:pPr>
            <a:fld id="{E3598FF0-9459-4C72-AC47-260B59A0D032}" type="slidenum">
              <a:rPr lang="ru-RU" smtClean="0"/>
              <a:pPr>
                <a:defRPr/>
              </a:pPr>
              <a:t>2</a:t>
            </a:fld>
            <a:endParaRPr lang="ru-RU"/>
          </a:p>
        </p:txBody>
      </p:sp>
    </p:spTree>
    <p:extLst>
      <p:ext uri="{BB962C8B-B14F-4D97-AF65-F5344CB8AC3E}">
        <p14:creationId xmlns:p14="http://schemas.microsoft.com/office/powerpoint/2010/main" val="2038365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a:xfrm>
            <a:off x="952500" y="0"/>
            <a:ext cx="8375650" cy="1227138"/>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36867" name="Содержимое 2"/>
          <p:cNvSpPr>
            <a:spLocks noGrp="1"/>
          </p:cNvSpPr>
          <p:nvPr>
            <p:ph idx="1"/>
          </p:nvPr>
        </p:nvSpPr>
        <p:spPr>
          <a:xfrm>
            <a:off x="952500" y="1471613"/>
            <a:ext cx="8786813" cy="5386387"/>
          </a:xfrm>
        </p:spPr>
        <p:txBody>
          <a:bodyPr/>
          <a:lstStyle/>
          <a:p>
            <a:pPr marL="0" indent="0">
              <a:lnSpc>
                <a:spcPct val="80000"/>
              </a:lnSpc>
              <a:spcBef>
                <a:spcPct val="0"/>
              </a:spcBef>
              <a:buFont typeface="Wingdings" pitchFamily="2" charset="2"/>
              <a:buNone/>
            </a:pPr>
            <a:r>
              <a:rPr lang="uk-UA" sz="2800" smtClean="0">
                <a:effectLst/>
              </a:rPr>
              <a:t>Стаття 17. Основні засади розроблення національних стандартів, кодексів усталеної практики та змін до них</a:t>
            </a:r>
            <a:endParaRPr lang="ru-RU" sz="2800" smtClean="0">
              <a:effectLst/>
            </a:endParaRPr>
          </a:p>
          <a:p>
            <a:pPr marL="0" indent="0">
              <a:spcBef>
                <a:spcPts val="1200"/>
              </a:spcBef>
              <a:buFont typeface="Wingdings" pitchFamily="2" charset="2"/>
              <a:buNone/>
            </a:pPr>
            <a:r>
              <a:rPr lang="uk-UA" sz="2800" smtClean="0">
                <a:effectLst/>
              </a:rPr>
              <a:t>4. У разі прийняття </a:t>
            </a:r>
            <a:r>
              <a:rPr lang="uk-UA" sz="2800" u="sng" smtClean="0">
                <a:effectLst/>
              </a:rPr>
              <a:t>європейського стандарту</a:t>
            </a:r>
            <a:r>
              <a:rPr lang="uk-UA" sz="2800" smtClean="0">
                <a:effectLst/>
              </a:rPr>
              <a:t> як національного </a:t>
            </a:r>
            <a:r>
              <a:rPr lang="uk-UA" sz="2800" u="sng" smtClean="0">
                <a:effectLst/>
              </a:rPr>
              <a:t>забезпечується ідентичність</a:t>
            </a:r>
            <a:r>
              <a:rPr lang="uk-UA" sz="2800" smtClean="0">
                <a:effectLst/>
              </a:rPr>
              <a:t> національного стандарту відповідному європейському стандарту. З дня набрання чинності національним стандартом, що є ідентичним європейському стандарту, </a:t>
            </a:r>
            <a:r>
              <a:rPr lang="uk-UA" sz="2800" u="sng" smtClean="0">
                <a:effectLst/>
              </a:rPr>
              <a:t>повинен бути скасований національний стандарт</a:t>
            </a:r>
            <a:r>
              <a:rPr lang="uk-UA" sz="2800" smtClean="0">
                <a:effectLst/>
              </a:rPr>
              <a:t>, положення якого суперечать положенням відповідного національного стандарту, що є ідентичним європейському стандарту.</a:t>
            </a:r>
            <a:endParaRPr lang="ru-RU" sz="2800" smtClean="0">
              <a:effectLs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a:xfrm>
            <a:off x="952500" y="0"/>
            <a:ext cx="8375650" cy="1227138"/>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37891" name="Содержимое 2"/>
          <p:cNvSpPr>
            <a:spLocks noGrp="1"/>
          </p:cNvSpPr>
          <p:nvPr>
            <p:ph idx="1"/>
          </p:nvPr>
        </p:nvSpPr>
        <p:spPr>
          <a:xfrm>
            <a:off x="952500" y="1439863"/>
            <a:ext cx="8786813" cy="5630862"/>
          </a:xfrm>
        </p:spPr>
        <p:txBody>
          <a:bodyPr/>
          <a:lstStyle/>
          <a:p>
            <a:pPr marL="0" indent="0">
              <a:lnSpc>
                <a:spcPct val="80000"/>
              </a:lnSpc>
              <a:spcBef>
                <a:spcPct val="0"/>
              </a:spcBef>
              <a:buFont typeface="Wingdings" pitchFamily="2" charset="2"/>
              <a:buNone/>
            </a:pPr>
            <a:r>
              <a:rPr lang="uk-UA" sz="2800" dirty="0" smtClean="0">
                <a:effectLst/>
              </a:rPr>
              <a:t>Стаття 17. Основні засади розроблення національних стандартів, кодексів усталеної практики та змін до них</a:t>
            </a:r>
            <a:endParaRPr lang="ru-RU" sz="2800" dirty="0" smtClean="0">
              <a:effectLst/>
            </a:endParaRPr>
          </a:p>
          <a:p>
            <a:pPr marL="0" indent="0">
              <a:lnSpc>
                <a:spcPct val="80000"/>
              </a:lnSpc>
              <a:spcBef>
                <a:spcPts val="1200"/>
              </a:spcBef>
              <a:buFont typeface="Wingdings" pitchFamily="2" charset="2"/>
              <a:buNone/>
            </a:pPr>
            <a:r>
              <a:rPr lang="uk-UA" sz="2800" dirty="0" smtClean="0">
                <a:effectLst/>
              </a:rPr>
              <a:t>5. Національні стандарти та кодекси усталеної практики повинні бути точними, чіткими та структурно уніфікованими, а їх </a:t>
            </a:r>
            <a:r>
              <a:rPr lang="uk-UA" sz="2800" u="sng" dirty="0" smtClean="0">
                <a:effectLst/>
              </a:rPr>
              <a:t>положення</a:t>
            </a:r>
            <a:r>
              <a:rPr lang="uk-UA" sz="2800" dirty="0" smtClean="0">
                <a:effectLst/>
              </a:rPr>
              <a:t> у відповідних випадках </a:t>
            </a:r>
            <a:r>
              <a:rPr lang="uk-UA" sz="2800" u="sng" dirty="0" smtClean="0">
                <a:effectLst/>
              </a:rPr>
              <a:t>повинні стосуватися </a:t>
            </a:r>
            <a:r>
              <a:rPr lang="uk-UA" sz="2800" b="1" u="sng" dirty="0" smtClean="0">
                <a:effectLst/>
              </a:rPr>
              <a:t>експлуатаційних</a:t>
            </a:r>
            <a:r>
              <a:rPr lang="uk-UA" sz="2800" u="sng" dirty="0" smtClean="0">
                <a:effectLst/>
              </a:rPr>
              <a:t> характеристик продукції</a:t>
            </a:r>
            <a:r>
              <a:rPr lang="uk-UA" sz="2800" dirty="0" smtClean="0">
                <a:effectLst/>
              </a:rPr>
              <a:t>, а не її конструктивних чи описових характеристик.</a:t>
            </a:r>
          </a:p>
          <a:p>
            <a:pPr marL="0" indent="0">
              <a:lnSpc>
                <a:spcPct val="80000"/>
              </a:lnSpc>
              <a:spcBef>
                <a:spcPts val="1200"/>
              </a:spcBef>
              <a:buFont typeface="Wingdings" pitchFamily="2" charset="2"/>
              <a:buNone/>
            </a:pPr>
            <a:r>
              <a:rPr lang="uk-UA" sz="2800" dirty="0" smtClean="0">
                <a:effectLst/>
              </a:rPr>
              <a:t>7. З метою реалізації інвалідами прав та свобод людини і громадянина під час розроблення національних стандартів та кодексів усталеної практики </a:t>
            </a:r>
            <a:r>
              <a:rPr lang="uk-UA" sz="2800" u="sng" dirty="0" smtClean="0">
                <a:effectLst/>
              </a:rPr>
              <a:t>враховуються потреби інвалідів та/або застосовуються принципи розумного пристосування та універсального дизайну</a:t>
            </a:r>
            <a:r>
              <a:rPr lang="uk-UA" sz="2800" dirty="0" smtClean="0">
                <a:effectLst/>
              </a:rPr>
              <a:t>.</a:t>
            </a:r>
            <a:endParaRPr lang="ru-RU" sz="2800" dirty="0" smtClean="0">
              <a:effectLs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21</a:t>
            </a:fld>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a:xfrm>
            <a:off x="952500" y="0"/>
            <a:ext cx="8375650" cy="1227138"/>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38915" name="Содержимое 2"/>
          <p:cNvSpPr>
            <a:spLocks noGrp="1"/>
          </p:cNvSpPr>
          <p:nvPr>
            <p:ph idx="1"/>
          </p:nvPr>
        </p:nvSpPr>
        <p:spPr>
          <a:xfrm>
            <a:off x="952500" y="1828800"/>
            <a:ext cx="8786813" cy="5241925"/>
          </a:xfrm>
        </p:spPr>
        <p:txBody>
          <a:bodyPr/>
          <a:lstStyle/>
          <a:p>
            <a:pPr marL="0" indent="0">
              <a:lnSpc>
                <a:spcPct val="90000"/>
              </a:lnSpc>
              <a:spcBef>
                <a:spcPct val="0"/>
              </a:spcBef>
              <a:spcAft>
                <a:spcPts val="1200"/>
              </a:spcAft>
              <a:buFont typeface="Wingdings" pitchFamily="2" charset="2"/>
              <a:buNone/>
            </a:pPr>
            <a:r>
              <a:rPr lang="uk-UA" sz="2800" dirty="0" smtClean="0">
                <a:effectLst/>
              </a:rPr>
              <a:t>Стаття 21. Прийняття і скасування національних стандартів, кодексів усталеної практики та змін до них</a:t>
            </a:r>
            <a:endParaRPr lang="ru-RU" sz="2800" dirty="0" smtClean="0">
              <a:effectLst/>
            </a:endParaRPr>
          </a:p>
          <a:p>
            <a:pPr marL="0" indent="0">
              <a:lnSpc>
                <a:spcPct val="90000"/>
              </a:lnSpc>
              <a:spcBef>
                <a:spcPts val="1200"/>
              </a:spcBef>
              <a:spcAft>
                <a:spcPts val="1200"/>
              </a:spcAft>
              <a:buFont typeface="Wingdings" pitchFamily="2" charset="2"/>
              <a:buNone/>
            </a:pPr>
            <a:r>
              <a:rPr lang="uk-UA" sz="2800" dirty="0" smtClean="0">
                <a:effectLst/>
              </a:rPr>
              <a:t>1. </a:t>
            </a:r>
            <a:r>
              <a:rPr lang="uk-UA" sz="2800" u="sng" dirty="0" smtClean="0">
                <a:effectLst/>
              </a:rPr>
              <a:t>Проекти</a:t>
            </a:r>
            <a:r>
              <a:rPr lang="uk-UA" sz="2800" dirty="0" smtClean="0">
                <a:effectLst/>
              </a:rPr>
              <a:t> національних стандартів, кодексів усталеної практики та змін до них </a:t>
            </a:r>
            <a:r>
              <a:rPr lang="uk-UA" sz="2800" u="sng" dirty="0" smtClean="0">
                <a:effectLst/>
              </a:rPr>
              <a:t>не підлягають погодженню</a:t>
            </a:r>
            <a:r>
              <a:rPr lang="uk-UA" sz="2800" dirty="0" smtClean="0">
                <a:effectLst/>
              </a:rPr>
              <a:t> з центральними органами виконавчої влади, іншими державними органами.</a:t>
            </a:r>
          </a:p>
          <a:p>
            <a:pPr marL="0" indent="0">
              <a:lnSpc>
                <a:spcPct val="90000"/>
              </a:lnSpc>
              <a:spcBef>
                <a:spcPts val="1200"/>
              </a:spcBef>
              <a:spcAft>
                <a:spcPts val="1200"/>
              </a:spcAft>
              <a:buFont typeface="Wingdings" pitchFamily="2" charset="2"/>
              <a:buNone/>
            </a:pPr>
            <a:r>
              <a:rPr lang="uk-UA" sz="2800" dirty="0" smtClean="0">
                <a:effectLst/>
              </a:rPr>
              <a:t>2. </a:t>
            </a:r>
            <a:r>
              <a:rPr lang="uk-UA" sz="2800" u="sng" dirty="0" smtClean="0">
                <a:effectLst/>
              </a:rPr>
              <a:t>Міжнародні та регіональні</a:t>
            </a:r>
            <a:r>
              <a:rPr lang="uk-UA" sz="2800" dirty="0" smtClean="0">
                <a:effectLst/>
              </a:rPr>
              <a:t> стандарти, кодекси усталеної практики та зміни до них </a:t>
            </a:r>
            <a:r>
              <a:rPr lang="uk-UA" sz="2800" u="sng" dirty="0" smtClean="0">
                <a:effectLst/>
              </a:rPr>
              <a:t>приймаються як національні</a:t>
            </a:r>
            <a:r>
              <a:rPr lang="uk-UA" sz="2800" dirty="0" smtClean="0">
                <a:effectLst/>
              </a:rPr>
              <a:t> стандарти, кодекси усталеної практики та зміни до них </a:t>
            </a:r>
            <a:r>
              <a:rPr lang="uk-UA" sz="2800" u="sng" dirty="0" smtClean="0">
                <a:effectLst/>
              </a:rPr>
              <a:t>національним органом стандартизації</a:t>
            </a:r>
            <a:r>
              <a:rPr lang="uk-UA" sz="2800" dirty="0" smtClean="0">
                <a:effectLst/>
              </a:rPr>
              <a:t>.</a:t>
            </a:r>
            <a:endParaRPr lang="ru-RU" sz="2800" dirty="0" smtClean="0">
              <a:effectLst/>
            </a:endParaRPr>
          </a:p>
          <a:p>
            <a:pPr marL="0" indent="0">
              <a:buFont typeface="Wingdings" pitchFamily="2" charset="2"/>
              <a:buNone/>
            </a:pPr>
            <a:endParaRPr lang="ru-RU" sz="2800" dirty="0" smtClean="0">
              <a:effectLst/>
            </a:endParaRPr>
          </a:p>
        </p:txBody>
      </p:sp>
      <p:sp>
        <p:nvSpPr>
          <p:cNvPr id="4" name="Номер слайда 3"/>
          <p:cNvSpPr>
            <a:spLocks noGrp="1"/>
          </p:cNvSpPr>
          <p:nvPr>
            <p:ph type="sldNum" sz="quarter" idx="12"/>
          </p:nvPr>
        </p:nvSpPr>
        <p:spPr>
          <a:xfrm>
            <a:off x="9296400" y="6489700"/>
            <a:ext cx="609600" cy="368300"/>
          </a:xfrm>
        </p:spPr>
        <p:txBody>
          <a:bodyPr/>
          <a:lstStyle/>
          <a:p>
            <a:pPr>
              <a:defRPr/>
            </a:pPr>
            <a:fld id="{E3598FF0-9459-4C72-AC47-260B59A0D032}" type="slidenum">
              <a:rPr lang="ru-RU" smtClean="0"/>
              <a:pPr>
                <a:defRPr/>
              </a:pPr>
              <a:t>22</a:t>
            </a:fld>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1"/>
          <p:cNvSpPr>
            <a:spLocks noGrp="1"/>
          </p:cNvSpPr>
          <p:nvPr>
            <p:ph type="title"/>
          </p:nvPr>
        </p:nvSpPr>
        <p:spPr>
          <a:xfrm>
            <a:off x="952500" y="0"/>
            <a:ext cx="8375650" cy="1227138"/>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39939" name="Содержимое 2"/>
          <p:cNvSpPr>
            <a:spLocks noGrp="1"/>
          </p:cNvSpPr>
          <p:nvPr>
            <p:ph idx="1"/>
          </p:nvPr>
        </p:nvSpPr>
        <p:spPr>
          <a:xfrm>
            <a:off x="952500" y="1404938"/>
            <a:ext cx="8786813" cy="5665787"/>
          </a:xfrm>
        </p:spPr>
        <p:txBody>
          <a:bodyPr/>
          <a:lstStyle/>
          <a:p>
            <a:pPr marL="0" indent="0">
              <a:lnSpc>
                <a:spcPct val="90000"/>
              </a:lnSpc>
              <a:spcBef>
                <a:spcPct val="0"/>
              </a:spcBef>
              <a:spcAft>
                <a:spcPts val="1200"/>
              </a:spcAft>
              <a:buFont typeface="Wingdings" pitchFamily="2" charset="2"/>
              <a:buNone/>
            </a:pPr>
            <a:r>
              <a:rPr lang="uk-UA" sz="2800" dirty="0" smtClean="0">
                <a:effectLst/>
              </a:rPr>
              <a:t>Стаття 22. Перевірка національних стандартів та кодексів усталеної практики</a:t>
            </a:r>
          </a:p>
          <a:p>
            <a:pPr marL="0" indent="0">
              <a:lnSpc>
                <a:spcPct val="90000"/>
              </a:lnSpc>
              <a:spcBef>
                <a:spcPts val="1200"/>
              </a:spcBef>
              <a:buFont typeface="Wingdings" pitchFamily="2" charset="2"/>
              <a:buNone/>
            </a:pPr>
            <a:r>
              <a:rPr lang="uk-UA" sz="2800" dirty="0" smtClean="0">
                <a:effectLst/>
              </a:rPr>
              <a:t>1. </a:t>
            </a:r>
            <a:r>
              <a:rPr lang="uk-UA" sz="2800" u="sng" dirty="0" smtClean="0">
                <a:effectLst/>
              </a:rPr>
              <a:t>Національний орган стандартизації </a:t>
            </a:r>
            <a:r>
              <a:rPr lang="uk-UA" sz="2800" dirty="0" smtClean="0">
                <a:effectLst/>
              </a:rPr>
              <a:t>організовує та координує </a:t>
            </a:r>
            <a:r>
              <a:rPr lang="uk-UA" sz="2800" u="sng" dirty="0" smtClean="0">
                <a:effectLst/>
              </a:rPr>
              <a:t>діяльність з проведення перевірки </a:t>
            </a:r>
            <a:r>
              <a:rPr lang="uk-UA" sz="2800" dirty="0" smtClean="0">
                <a:effectLst/>
              </a:rPr>
              <a:t>національних стандартів та кодексів усталеної практики на відповідність законодавству, потребам виробників та споживачів, рівню розвитку науки і техніки, інтересам держави, вимогам міжнародних, регіональних стандартів та кодексів усталеної практики.</a:t>
            </a:r>
            <a:endParaRPr lang="ru-RU" sz="2800" dirty="0" smtClean="0">
              <a:effectLst/>
            </a:endParaRPr>
          </a:p>
          <a:p>
            <a:pPr marL="0" indent="0">
              <a:lnSpc>
                <a:spcPct val="90000"/>
              </a:lnSpc>
              <a:spcBef>
                <a:spcPts val="1200"/>
              </a:spcBef>
              <a:buFont typeface="Wingdings" pitchFamily="2" charset="2"/>
              <a:buNone/>
            </a:pPr>
            <a:r>
              <a:rPr lang="uk-UA" sz="2800" dirty="0" smtClean="0">
                <a:effectLst/>
              </a:rPr>
              <a:t>Національні стандарти та кодекси усталеної практики </a:t>
            </a:r>
            <a:r>
              <a:rPr lang="uk-UA" sz="2800" u="sng" dirty="0" smtClean="0">
                <a:effectLst/>
              </a:rPr>
              <a:t>перевіряються не рідше </a:t>
            </a:r>
            <a:r>
              <a:rPr lang="uk-UA" sz="2800" b="1" u="sng" dirty="0" smtClean="0">
                <a:effectLst/>
              </a:rPr>
              <a:t>одного разу на п’ять років</a:t>
            </a:r>
            <a:r>
              <a:rPr lang="uk-UA" sz="2800" u="sng" dirty="0" smtClean="0">
                <a:effectLst/>
              </a:rPr>
              <a:t> </a:t>
            </a:r>
            <a:r>
              <a:rPr lang="uk-UA" sz="2800" dirty="0" smtClean="0">
                <a:effectLst/>
              </a:rPr>
              <a:t>з дня їх прийняття.</a:t>
            </a:r>
            <a:endParaRPr lang="ru-RU" sz="2800" dirty="0" smtClean="0">
              <a:effectLst/>
            </a:endParaRPr>
          </a:p>
          <a:p>
            <a:pPr marL="0" indent="0">
              <a:buFont typeface="Wingdings" pitchFamily="2" charset="2"/>
              <a:buNone/>
            </a:pPr>
            <a:endParaRPr lang="ru-RU" sz="2800" dirty="0" smtClean="0">
              <a:effectLs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23</a:t>
            </a:fld>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1"/>
          <p:cNvSpPr>
            <a:spLocks noGrp="1"/>
          </p:cNvSpPr>
          <p:nvPr>
            <p:ph type="title"/>
          </p:nvPr>
        </p:nvSpPr>
        <p:spPr>
          <a:xfrm>
            <a:off x="952500" y="-111125"/>
            <a:ext cx="8375650" cy="693738"/>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17411" name="Содержимое 2"/>
          <p:cNvSpPr>
            <a:spLocks noGrp="1"/>
          </p:cNvSpPr>
          <p:nvPr>
            <p:ph idx="1"/>
          </p:nvPr>
        </p:nvSpPr>
        <p:spPr>
          <a:xfrm>
            <a:off x="579438" y="404813"/>
            <a:ext cx="9121775" cy="5783262"/>
          </a:xfrm>
        </p:spPr>
        <p:txBody>
          <a:bodyPr/>
          <a:lstStyle/>
          <a:p>
            <a:pPr>
              <a:lnSpc>
                <a:spcPct val="80000"/>
              </a:lnSpc>
              <a:spcBef>
                <a:spcPct val="0"/>
              </a:spcBef>
              <a:spcAft>
                <a:spcPts val="600"/>
              </a:spcAft>
              <a:buFont typeface="Wingdings" pitchFamily="2" charset="2"/>
              <a:buNone/>
              <a:defRPr/>
            </a:pPr>
            <a:r>
              <a:rPr lang="uk-UA" sz="2800" dirty="0" smtClean="0">
                <a:effectLst/>
                <a:cs typeface="Times New Roman" pitchFamily="18" charset="0"/>
              </a:rPr>
              <a:t>    Стаття 23. Застосування національних стандартів та кодексів усталеної практики</a:t>
            </a:r>
            <a:endParaRPr lang="ru-RU" sz="2800" dirty="0" smtClean="0">
              <a:effectLst/>
              <a:cs typeface="Times New Roman" pitchFamily="18" charset="0"/>
            </a:endParaRPr>
          </a:p>
          <a:p>
            <a:pPr>
              <a:lnSpc>
                <a:spcPct val="80000"/>
              </a:lnSpc>
              <a:spcBef>
                <a:spcPct val="0"/>
              </a:spcBef>
              <a:spcAft>
                <a:spcPts val="600"/>
              </a:spcAft>
              <a:buFont typeface="Wingdings" pitchFamily="2" charset="2"/>
              <a:buNone/>
              <a:defRPr/>
            </a:pPr>
            <a:r>
              <a:rPr lang="uk-UA" sz="2800" dirty="0" smtClean="0">
                <a:effectLst/>
                <a:cs typeface="Times New Roman" pitchFamily="18" charset="0"/>
              </a:rPr>
              <a:t>1. Національні стандарти та кодекси усталеної практики застосовуються безпосередньо чи шляхом посилання на них в інших документах.</a:t>
            </a:r>
            <a:endParaRPr lang="ru-RU" sz="2800" dirty="0" smtClean="0">
              <a:effectLst/>
              <a:cs typeface="Times New Roman" pitchFamily="18" charset="0"/>
            </a:endParaRPr>
          </a:p>
          <a:p>
            <a:pPr>
              <a:lnSpc>
                <a:spcPct val="80000"/>
              </a:lnSpc>
              <a:spcBef>
                <a:spcPct val="0"/>
              </a:spcBef>
              <a:spcAft>
                <a:spcPts val="600"/>
              </a:spcAft>
              <a:buFont typeface="Wingdings" pitchFamily="2" charset="2"/>
              <a:buNone/>
              <a:defRPr/>
            </a:pPr>
            <a:r>
              <a:rPr lang="uk-UA" sz="2800" dirty="0" smtClean="0">
                <a:effectLst/>
                <a:cs typeface="Times New Roman" pitchFamily="18" charset="0"/>
              </a:rPr>
              <a:t>2. Національні стандарти та кодекси усталеної практики </a:t>
            </a:r>
            <a:r>
              <a:rPr lang="uk-UA" sz="2800" u="sng" dirty="0" smtClean="0">
                <a:effectLst/>
                <a:cs typeface="Times New Roman" pitchFamily="18" charset="0"/>
              </a:rPr>
              <a:t>застосовуються на добровільній основі</a:t>
            </a:r>
            <a:r>
              <a:rPr lang="uk-UA" sz="2800" dirty="0" smtClean="0">
                <a:effectLst/>
                <a:cs typeface="Times New Roman" pitchFamily="18" charset="0"/>
              </a:rPr>
              <a:t>, крім випадків, якщо обов’язковість їх застосування встановлена нормативно-правовими актами.</a:t>
            </a:r>
            <a:endParaRPr lang="ru-RU" sz="2800" dirty="0" smtClean="0">
              <a:effectLst/>
              <a:cs typeface="Times New Roman" pitchFamily="18" charset="0"/>
            </a:endParaRPr>
          </a:p>
          <a:p>
            <a:pPr>
              <a:lnSpc>
                <a:spcPct val="80000"/>
              </a:lnSpc>
              <a:spcBef>
                <a:spcPct val="0"/>
              </a:spcBef>
              <a:spcAft>
                <a:spcPts val="600"/>
              </a:spcAft>
              <a:buFont typeface="Wingdings" pitchFamily="2" charset="2"/>
              <a:buNone/>
              <a:defRPr/>
            </a:pPr>
            <a:r>
              <a:rPr lang="uk-UA" sz="2800" dirty="0" smtClean="0">
                <a:effectLst/>
                <a:cs typeface="Times New Roman" pitchFamily="18" charset="0"/>
              </a:rPr>
              <a:t>3. </a:t>
            </a:r>
            <a:r>
              <a:rPr lang="uk-UA" sz="2800" dirty="0" smtClean="0">
                <a:effectLst/>
                <a:latin typeface="+mj-lt"/>
                <a:cs typeface="Times New Roman" pitchFamily="18" charset="0"/>
              </a:rPr>
              <a:t>Національний орган стандартизації забезпечує </a:t>
            </a:r>
            <a:r>
              <a:rPr lang="uk-UA" sz="2800" u="sng" dirty="0" smtClean="0">
                <a:effectLst/>
                <a:latin typeface="+mj-lt"/>
                <a:cs typeface="Times New Roman" pitchFamily="18" charset="0"/>
              </a:rPr>
              <a:t>розміщення на офіційному веб-сайті текстів національних стандартів та кодексів усталеної практики, обов’язковість застосування яких установлена нормативно-правовими актами</a:t>
            </a:r>
            <a:r>
              <a:rPr lang="uk-UA" sz="2800" dirty="0" smtClean="0">
                <a:effectLst/>
                <a:latin typeface="+mj-lt"/>
                <a:cs typeface="Times New Roman" pitchFamily="18" charset="0"/>
              </a:rPr>
              <a:t>, не пізніше ніж через 30 календарних </a:t>
            </a:r>
            <a:r>
              <a:rPr lang="uk-UA" dirty="0">
                <a:effectLst/>
                <a:latin typeface="+mj-lt"/>
                <a:cs typeface="Times New Roman" pitchFamily="18" charset="0"/>
              </a:rPr>
              <a:t>днів з дня </a:t>
            </a:r>
            <a:r>
              <a:rPr lang="uk-UA" sz="2800" i="1" dirty="0">
                <a:effectLst/>
                <a:latin typeface="+mj-lt"/>
                <a:cs typeface="Times New Roman" pitchFamily="18" charset="0"/>
              </a:rPr>
              <a:t>офіційного опублікування таких актів </a:t>
            </a:r>
            <a:r>
              <a:rPr lang="uk-UA" sz="2800" b="1" i="1" dirty="0">
                <a:effectLst/>
                <a:latin typeface="+mj-lt"/>
                <a:cs typeface="Times New Roman" pitchFamily="18" charset="0"/>
              </a:rPr>
              <a:t>з безоплатним доступом </a:t>
            </a:r>
            <a:r>
              <a:rPr lang="uk-UA" sz="2800" i="1" dirty="0">
                <a:effectLst/>
                <a:latin typeface="+mj-lt"/>
                <a:cs typeface="Times New Roman" pitchFamily="18" charset="0"/>
              </a:rPr>
              <a:t>до зазначених національних стандартів та кодексів усталеної практики</a:t>
            </a:r>
            <a:r>
              <a:rPr lang="uk-UA" sz="2800" dirty="0" smtClean="0">
                <a:effectLst/>
                <a:latin typeface="+mj-lt"/>
                <a:cs typeface="Times New Roman" pitchFamily="18" charset="0"/>
              </a:rPr>
              <a:t>. </a:t>
            </a:r>
            <a:r>
              <a:rPr lang="en-US" sz="2800" i="1" dirty="0">
                <a:effectLst/>
                <a:latin typeface="+mj-lt"/>
              </a:rPr>
              <a:t> </a:t>
            </a:r>
            <a:r>
              <a:rPr lang="uk-UA" sz="2800" i="1" dirty="0" smtClean="0">
                <a:effectLst/>
                <a:latin typeface="+mj-lt"/>
                <a:cs typeface="Times New Roman" panose="02020603050405020304" pitchFamily="18" charset="0"/>
              </a:rPr>
              <a:t>(ЗУ №124-</a:t>
            </a:r>
            <a:r>
              <a:rPr lang="en-US" sz="2800" i="1" dirty="0" smtClean="0">
                <a:effectLst/>
                <a:latin typeface="+mj-lt"/>
                <a:cs typeface="Times New Roman" panose="02020603050405020304" pitchFamily="18" charset="0"/>
              </a:rPr>
              <a:t>YIII</a:t>
            </a:r>
            <a:r>
              <a:rPr lang="uk-UA" sz="2800" i="1" dirty="0" smtClean="0">
                <a:effectLst/>
                <a:latin typeface="+mj-lt"/>
                <a:cs typeface="Times New Roman" panose="02020603050405020304" pitchFamily="18" charset="0"/>
              </a:rPr>
              <a:t> від 15.01.2015</a:t>
            </a:r>
            <a:r>
              <a:rPr lang="ru-RU" sz="2800" i="1" dirty="0" smtClean="0">
                <a:effectLst/>
                <a:latin typeface="+mj-lt"/>
                <a:cs typeface="Times New Roman" pitchFamily="18" charset="0"/>
              </a:rPr>
              <a:t>)</a:t>
            </a:r>
            <a:endParaRPr lang="ru-RU" sz="2800" i="1" dirty="0">
              <a:effectLst/>
              <a:latin typeface="+mj-lt"/>
              <a:cs typeface="Times New Roman" pitchFamily="18" charset="0"/>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24</a:t>
            </a:fld>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Заголовок 1"/>
          <p:cNvSpPr>
            <a:spLocks noGrp="1"/>
          </p:cNvSpPr>
          <p:nvPr>
            <p:ph type="title"/>
          </p:nvPr>
        </p:nvSpPr>
        <p:spPr>
          <a:xfrm>
            <a:off x="952500" y="0"/>
            <a:ext cx="8375650" cy="463138"/>
          </a:xfrm>
        </p:spPr>
        <p:txBody>
          <a:bodyPr/>
          <a:lstStyle/>
          <a:p>
            <a:pPr algn="ctr" eaLnBrk="1" hangingPunct="1">
              <a:lnSpc>
                <a:spcPts val="3400"/>
              </a:lnSpc>
            </a:pPr>
            <a:r>
              <a:rPr lang="uk-UA" sz="3600" b="0" dirty="0" smtClean="0">
                <a:solidFill>
                  <a:schemeClr val="tx1"/>
                </a:solidFill>
                <a:effectLst/>
                <a:cs typeface="Times New Roman" pitchFamily="18" charset="0"/>
              </a:rPr>
              <a:t>ЗУ </a:t>
            </a:r>
            <a:r>
              <a:rPr lang="uk-UA" sz="3600" dirty="0" smtClean="0">
                <a:solidFill>
                  <a:schemeClr val="tx1"/>
                </a:solidFill>
                <a:effectLst/>
                <a:cs typeface="Times New Roman" pitchFamily="18" charset="0"/>
              </a:rPr>
              <a:t>«Про стандартизацію»</a:t>
            </a:r>
            <a:endParaRPr lang="ru-RU" sz="3200" b="0" dirty="0" smtClean="0">
              <a:solidFill>
                <a:schemeClr val="tx1"/>
              </a:solidFill>
              <a:effectLst/>
              <a:cs typeface="Times New Roman" pitchFamily="18" charset="0"/>
            </a:endParaRPr>
          </a:p>
        </p:txBody>
      </p:sp>
      <p:sp>
        <p:nvSpPr>
          <p:cNvPr id="9219" name="Содержимое 2"/>
          <p:cNvSpPr>
            <a:spLocks noGrp="1"/>
          </p:cNvSpPr>
          <p:nvPr>
            <p:ph idx="1"/>
          </p:nvPr>
        </p:nvSpPr>
        <p:spPr>
          <a:xfrm>
            <a:off x="617538" y="468024"/>
            <a:ext cx="9121775" cy="5891212"/>
          </a:xfrm>
        </p:spPr>
        <p:txBody>
          <a:bodyPr/>
          <a:lstStyle/>
          <a:p>
            <a:pPr>
              <a:lnSpc>
                <a:spcPct val="80000"/>
              </a:lnSpc>
              <a:spcBef>
                <a:spcPts val="0"/>
              </a:spcBef>
              <a:spcAft>
                <a:spcPts val="600"/>
              </a:spcAft>
              <a:buNone/>
              <a:defRPr/>
            </a:pPr>
            <a:r>
              <a:rPr lang="uk-UA" sz="2800" dirty="0" smtClean="0">
                <a:effectLst/>
              </a:rPr>
              <a:t>    </a:t>
            </a:r>
            <a:r>
              <a:rPr lang="uk-UA" sz="2800" dirty="0">
                <a:effectLst/>
              </a:rPr>
              <a:t>ПРИКІНЦЕВІ ТА ПЕРЕХІДНІ </a:t>
            </a:r>
            <a:r>
              <a:rPr lang="uk-UA" sz="2800" dirty="0" smtClean="0">
                <a:effectLst/>
              </a:rPr>
              <a:t>ПОЛОЖЕННЯ</a:t>
            </a:r>
          </a:p>
          <a:p>
            <a:pPr>
              <a:lnSpc>
                <a:spcPct val="80000"/>
              </a:lnSpc>
              <a:spcBef>
                <a:spcPts val="0"/>
              </a:spcBef>
              <a:spcAft>
                <a:spcPts val="600"/>
              </a:spcAft>
              <a:buNone/>
            </a:pPr>
            <a:r>
              <a:rPr lang="uk-UA" sz="2800" dirty="0" smtClean="0">
                <a:effectLst/>
              </a:rPr>
              <a:t>2. Міждержавні стандарти (</a:t>
            </a:r>
            <a:r>
              <a:rPr lang="uk-UA" sz="2800" u="sng" dirty="0" smtClean="0">
                <a:effectLst/>
              </a:rPr>
              <a:t>ГОСТ</a:t>
            </a:r>
            <a:r>
              <a:rPr lang="uk-UA" sz="2800" dirty="0" smtClean="0">
                <a:effectLst/>
              </a:rPr>
              <a:t>), що діяли на момент набрання чинності Угодою про проведення …, та республіканські стандарти Української Радянської Соціалістичної Республіки (</a:t>
            </a:r>
            <a:r>
              <a:rPr lang="uk-UA" sz="2800" u="sng" dirty="0" smtClean="0">
                <a:effectLst/>
              </a:rPr>
              <a:t>РСТ УРСР</a:t>
            </a:r>
            <a:r>
              <a:rPr lang="uk-UA" sz="2800" dirty="0" smtClean="0">
                <a:effectLst/>
              </a:rPr>
              <a:t>) </a:t>
            </a:r>
            <a:r>
              <a:rPr lang="uk-UA" sz="2800" u="sng" dirty="0" smtClean="0">
                <a:effectLst/>
              </a:rPr>
              <a:t>застосовуються як національні стандарти</a:t>
            </a:r>
            <a:r>
              <a:rPr lang="uk-UA" sz="2800" dirty="0" smtClean="0">
                <a:effectLst/>
              </a:rPr>
              <a:t> до їх заміни на національні стандарти чи скасування в Україні.</a:t>
            </a:r>
          </a:p>
          <a:p>
            <a:pPr>
              <a:lnSpc>
                <a:spcPct val="80000"/>
              </a:lnSpc>
              <a:spcBef>
                <a:spcPts val="0"/>
              </a:spcBef>
              <a:spcAft>
                <a:spcPts val="600"/>
              </a:spcAft>
              <a:buNone/>
            </a:pPr>
            <a:r>
              <a:rPr lang="uk-UA" sz="2800" dirty="0" smtClean="0">
                <a:effectLst/>
              </a:rPr>
              <a:t>3. </a:t>
            </a:r>
            <a:r>
              <a:rPr lang="uk-UA" sz="2800" u="sng" dirty="0" smtClean="0">
                <a:effectLst/>
              </a:rPr>
              <a:t>Стандарти, кодекси усталеної практики та технічні умови</a:t>
            </a:r>
            <a:r>
              <a:rPr lang="uk-UA" sz="2800" dirty="0" smtClean="0">
                <a:effectLst/>
              </a:rPr>
              <a:t>, прийняті центральними органами виконавчої влади до набрання чинності цим Законом, а також галузеві стандарти (ОСТ) та прирівняні до них інші нормативні документи колишнього Союзу Радянських Соціалістичних Республік, галузеві стандарти України (ГСТУ) (далі - галузеві нормативні документи) </a:t>
            </a:r>
            <a:r>
              <a:rPr lang="uk-UA" sz="2800" u="sng" dirty="0" smtClean="0">
                <a:effectLst/>
              </a:rPr>
              <a:t>застосовуються до їх заміни </a:t>
            </a:r>
            <a:r>
              <a:rPr lang="uk-UA" sz="2800" dirty="0" smtClean="0">
                <a:effectLst/>
              </a:rPr>
              <a:t>на технічні регламенти, національні стандарти, кодекси усталеної практики чи скасування в Україні, </a:t>
            </a:r>
            <a:r>
              <a:rPr lang="uk-UA" sz="2800" u="sng" dirty="0" smtClean="0">
                <a:effectLst/>
              </a:rPr>
              <a:t>але не більш як 15 років</a:t>
            </a:r>
            <a:r>
              <a:rPr lang="uk-UA" sz="2800" dirty="0" smtClean="0">
                <a:effectLst/>
              </a:rPr>
              <a:t> з дня набрання чинності цим Законом.</a:t>
            </a:r>
            <a:endParaRPr lang="uk-UA" sz="2800" dirty="0">
              <a:effectLs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25</a:t>
            </a:fld>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92261" y="1721164"/>
            <a:ext cx="7808543" cy="4358116"/>
          </a:xfrm>
          <a:prstGeom prst="rect">
            <a:avLst/>
          </a:prstGeom>
        </p:spPr>
        <p:txBody>
          <a:bodyPr wrap="square">
            <a:spAutoFit/>
          </a:bodyPr>
          <a:lstStyle/>
          <a:p>
            <a:pPr>
              <a:lnSpc>
                <a:spcPct val="90000"/>
              </a:lnSpc>
            </a:pPr>
            <a:r>
              <a:rPr lang="uk-UA" sz="4400" i="1" dirty="0" smtClean="0">
                <a:latin typeface="+mj-lt"/>
              </a:rPr>
              <a:t>Забезпечення основних вимог ТР  підтвердженням відповідності суттєвих характеристик будівельних матеріалів і виробів на різних етапах життєвого циклу будинків і споруд </a:t>
            </a:r>
            <a:endParaRPr lang="ru-RU" sz="4400" dirty="0">
              <a:latin typeface="+mj-lt"/>
            </a:endParaRPr>
          </a:p>
        </p:txBody>
      </p:sp>
      <p:sp>
        <p:nvSpPr>
          <p:cNvPr id="3" name="Номер слайда 2"/>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26</a:t>
            </a:fld>
            <a:endParaRPr lang="ru-RU" dirty="0"/>
          </a:p>
        </p:txBody>
      </p:sp>
    </p:spTree>
    <p:extLst>
      <p:ext uri="{BB962C8B-B14F-4D97-AF65-F5344CB8AC3E}">
        <p14:creationId xmlns:p14="http://schemas.microsoft.com/office/powerpoint/2010/main" val="2038365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7"/>
          <p:cNvSpPr>
            <a:spLocks noChangeArrowheads="1"/>
          </p:cNvSpPr>
          <p:nvPr/>
        </p:nvSpPr>
        <p:spPr bwMode="auto">
          <a:xfrm>
            <a:off x="4953000" y="2819400"/>
            <a:ext cx="4572000" cy="4038600"/>
          </a:xfrm>
          <a:prstGeom prst="rect">
            <a:avLst/>
          </a:prstGeom>
          <a:gradFill rotWithShape="1">
            <a:gsLst>
              <a:gs pos="0">
                <a:srgbClr val="FFCC66">
                  <a:alpha val="92000"/>
                </a:srgbClr>
              </a:gs>
              <a:gs pos="100000">
                <a:srgbClr val="FFFFCC">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ru-RU" altLang="ru-RU" sz="1800">
              <a:latin typeface="Arial" panose="020B0604020202020204" pitchFamily="34" charset="0"/>
            </a:endParaRPr>
          </a:p>
        </p:txBody>
      </p:sp>
      <p:sp>
        <p:nvSpPr>
          <p:cNvPr id="21507" name="Rectangle 17"/>
          <p:cNvSpPr>
            <a:spLocks noChangeArrowheads="1"/>
          </p:cNvSpPr>
          <p:nvPr/>
        </p:nvSpPr>
        <p:spPr bwMode="auto">
          <a:xfrm>
            <a:off x="381000" y="2819400"/>
            <a:ext cx="4572000" cy="4038600"/>
          </a:xfrm>
          <a:prstGeom prst="rect">
            <a:avLst/>
          </a:prstGeom>
          <a:gradFill rotWithShape="1">
            <a:gsLst>
              <a:gs pos="0">
                <a:srgbClr val="FFCCCC">
                  <a:alpha val="0"/>
                </a:srgbClr>
              </a:gs>
              <a:gs pos="100000">
                <a:srgbClr val="FF5050">
                  <a:alpha val="6200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ru-RU" altLang="ru-RU" sz="1800">
              <a:latin typeface="Arial" panose="020B0604020202020204" pitchFamily="34" charset="0"/>
            </a:endParaRPr>
          </a:p>
        </p:txBody>
      </p:sp>
      <p:sp>
        <p:nvSpPr>
          <p:cNvPr id="187397" name="Rectangle 5"/>
          <p:cNvSpPr>
            <a:spLocks noChangeArrowheads="1"/>
          </p:cNvSpPr>
          <p:nvPr/>
        </p:nvSpPr>
        <p:spPr bwMode="auto">
          <a:xfrm>
            <a:off x="40640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4400">
                <a:solidFill>
                  <a:schemeClr val="tx2"/>
                </a:solidFill>
                <a:latin typeface="Arial" panose="020B0604020202020204" pitchFamily="34" charset="0"/>
              </a:defRPr>
            </a:lvl1pPr>
            <a:lvl2pPr algn="ctr" eaLnBrk="0" hangingPunct="0">
              <a:defRPr sz="4400">
                <a:solidFill>
                  <a:schemeClr val="tx2"/>
                </a:solidFill>
                <a:latin typeface="Arial" panose="020B0604020202020204" pitchFamily="34" charset="0"/>
              </a:defRPr>
            </a:lvl2pPr>
            <a:lvl3pPr algn="ctr" eaLnBrk="0" hangingPunct="0">
              <a:defRPr sz="4400">
                <a:solidFill>
                  <a:schemeClr val="tx2"/>
                </a:solidFill>
                <a:latin typeface="Arial" panose="020B0604020202020204" pitchFamily="34" charset="0"/>
              </a:defRPr>
            </a:lvl3pPr>
            <a:lvl4pPr algn="ctr" eaLnBrk="0" hangingPunct="0">
              <a:defRPr sz="4400">
                <a:solidFill>
                  <a:schemeClr val="tx2"/>
                </a:solidFill>
                <a:latin typeface="Arial" panose="020B0604020202020204" pitchFamily="34" charset="0"/>
              </a:defRPr>
            </a:lvl4pPr>
            <a:lvl5pPr algn="ctr" eaLnBrk="0" hangingPunct="0">
              <a:defRPr sz="4400">
                <a:solidFill>
                  <a:schemeClr val="tx2"/>
                </a:solidFill>
                <a:latin typeface="Arial" panose="020B0604020202020204" pitchFamily="34" charset="0"/>
              </a:defRPr>
            </a:lvl5pPr>
            <a:lvl6pPr marL="457200" algn="ctr" eaLnBrk="0" fontAlgn="base" hangingPunct="0">
              <a:spcBef>
                <a:spcPct val="0"/>
              </a:spcBef>
              <a:spcAft>
                <a:spcPct val="0"/>
              </a:spcAft>
              <a:defRPr sz="4400">
                <a:solidFill>
                  <a:schemeClr val="tx2"/>
                </a:solidFill>
                <a:latin typeface="Arial" panose="020B0604020202020204" pitchFamily="34" charset="0"/>
              </a:defRPr>
            </a:lvl6pPr>
            <a:lvl7pPr marL="914400" algn="ctr" eaLnBrk="0" fontAlgn="base" hangingPunct="0">
              <a:spcBef>
                <a:spcPct val="0"/>
              </a:spcBef>
              <a:spcAft>
                <a:spcPct val="0"/>
              </a:spcAft>
              <a:defRPr sz="4400">
                <a:solidFill>
                  <a:schemeClr val="tx2"/>
                </a:solidFill>
                <a:latin typeface="Arial" panose="020B0604020202020204" pitchFamily="34" charset="0"/>
              </a:defRPr>
            </a:lvl7pPr>
            <a:lvl8pPr marL="1371600" algn="ctr" eaLnBrk="0" fontAlgn="base" hangingPunct="0">
              <a:spcBef>
                <a:spcPct val="0"/>
              </a:spcBef>
              <a:spcAft>
                <a:spcPct val="0"/>
              </a:spcAft>
              <a:defRPr sz="4400">
                <a:solidFill>
                  <a:schemeClr val="tx2"/>
                </a:solidFill>
                <a:latin typeface="Arial" panose="020B0604020202020204" pitchFamily="34" charset="0"/>
              </a:defRPr>
            </a:lvl8pPr>
            <a:lvl9pPr marL="1828800" algn="ctr" eaLnBrk="0" fontAlgn="base" hangingPunct="0">
              <a:spcBef>
                <a:spcPct val="0"/>
              </a:spcBef>
              <a:spcAft>
                <a:spcPct val="0"/>
              </a:spcAft>
              <a:defRPr sz="4400">
                <a:solidFill>
                  <a:schemeClr val="tx2"/>
                </a:solidFill>
                <a:latin typeface="Arial" panose="020B0604020202020204" pitchFamily="34" charset="0"/>
              </a:defRPr>
            </a:lvl9pPr>
          </a:lstStyle>
          <a:p>
            <a:pPr>
              <a:defRPr/>
            </a:pPr>
            <a:r>
              <a:rPr lang="uk-UA" altLang="ru-RU" sz="3200" dirty="0" smtClean="0">
                <a:solidFill>
                  <a:schemeClr val="tx1"/>
                </a:solidFill>
                <a:latin typeface="+mj-lt"/>
              </a:rPr>
              <a:t>Методи нормування в будівництві</a:t>
            </a:r>
          </a:p>
        </p:txBody>
      </p:sp>
      <p:sp>
        <p:nvSpPr>
          <p:cNvPr id="21509" name="AutoShape 11"/>
          <p:cNvSpPr>
            <a:spLocks noChangeArrowheads="1"/>
          </p:cNvSpPr>
          <p:nvPr/>
        </p:nvSpPr>
        <p:spPr bwMode="auto">
          <a:xfrm>
            <a:off x="3957638" y="742950"/>
            <a:ext cx="1931987" cy="2028825"/>
          </a:xfrm>
          <a:prstGeom prst="ellipse">
            <a:avLst/>
          </a:prstGeom>
          <a:gradFill rotWithShape="1">
            <a:gsLst>
              <a:gs pos="0">
                <a:srgbClr val="CCECFF"/>
              </a:gs>
              <a:gs pos="100000">
                <a:srgbClr val="3399FF">
                  <a:alpha val="60999"/>
                </a:srgbClr>
              </a:gs>
            </a:gsLst>
            <a:lin ang="5400000" scaled="1"/>
          </a:gradFill>
          <a:ln w="38100">
            <a:solidFill>
              <a:srgbClr val="336699"/>
            </a:solidFill>
            <a:round/>
            <a:headEnd/>
            <a:tailEnd/>
          </a:ln>
          <a:effectLst/>
          <a:extLst>
            <a:ext uri="{AF507438-7753-43E0-B8FC-AC1667EBCBE1}">
              <a14:hiddenEffects xmlns:a14="http://schemas.microsoft.com/office/drawing/2010/main">
                <a:effectLst>
                  <a:outerShdw dist="74053" dir="3542175" algn="ctr" rotWithShape="0">
                    <a:srgbClr val="336699">
                      <a:alpha val="50000"/>
                    </a:srgbClr>
                  </a:outerShdw>
                </a:effectLst>
              </a14:hiddenEffects>
            </a:ext>
          </a:extLst>
        </p:spPr>
        <p:txBody>
          <a:bodyPr lIns="0" tIns="36000" rIns="0" anchor="ctr" anchorCtr="1"/>
          <a:lstStyle>
            <a:lvl1pPr>
              <a:spcBef>
                <a:spcPct val="20000"/>
              </a:spcBef>
              <a:buClr>
                <a:schemeClr val="hlink"/>
              </a:buClr>
              <a:buSzPct val="7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buClrTx/>
              <a:buSzTx/>
              <a:buFontTx/>
              <a:buNone/>
            </a:pPr>
            <a:r>
              <a:rPr lang="uk-UA" altLang="ru-RU" sz="1600" b="1">
                <a:solidFill>
                  <a:schemeClr val="bg2"/>
                </a:solidFill>
                <a:latin typeface="Arial" panose="020B0604020202020204" pitchFamily="34" charset="0"/>
              </a:rPr>
              <a:t>Методи будівельного нормування</a:t>
            </a:r>
          </a:p>
        </p:txBody>
      </p:sp>
      <p:sp>
        <p:nvSpPr>
          <p:cNvPr id="21510" name="AutoShape 11"/>
          <p:cNvSpPr>
            <a:spLocks noChangeArrowheads="1"/>
          </p:cNvSpPr>
          <p:nvPr/>
        </p:nvSpPr>
        <p:spPr bwMode="auto">
          <a:xfrm>
            <a:off x="6400800" y="2819400"/>
            <a:ext cx="1828800" cy="1885950"/>
          </a:xfrm>
          <a:prstGeom prst="ellipse">
            <a:avLst/>
          </a:prstGeom>
          <a:gradFill rotWithShape="1">
            <a:gsLst>
              <a:gs pos="0">
                <a:srgbClr val="CCECFF"/>
              </a:gs>
              <a:gs pos="100000">
                <a:srgbClr val="3399FF">
                  <a:alpha val="60999"/>
                </a:srgbClr>
              </a:gs>
            </a:gsLst>
            <a:lin ang="5400000" scaled="1"/>
          </a:gradFill>
          <a:ln w="38100">
            <a:solidFill>
              <a:srgbClr val="336699"/>
            </a:solidFill>
            <a:round/>
            <a:headEnd/>
            <a:tailEnd/>
          </a:ln>
          <a:effectLst/>
          <a:extLst>
            <a:ext uri="{AF507438-7753-43E0-B8FC-AC1667EBCBE1}">
              <a14:hiddenEffects xmlns:a14="http://schemas.microsoft.com/office/drawing/2010/main">
                <a:effectLst>
                  <a:outerShdw dist="74053" dir="3542175" algn="ctr" rotWithShape="0">
                    <a:srgbClr val="336699">
                      <a:alpha val="50000"/>
                    </a:srgbClr>
                  </a:outerShdw>
                </a:effectLst>
              </a14:hiddenEffects>
            </a:ext>
          </a:extLst>
        </p:spPr>
        <p:txBody>
          <a:bodyPr lIns="0" tIns="36000" rIns="0" anchor="ctr" anchorCtr="1"/>
          <a:lstStyle>
            <a:lvl1pPr>
              <a:spcBef>
                <a:spcPct val="20000"/>
              </a:spcBef>
              <a:buClr>
                <a:schemeClr val="hlink"/>
              </a:buClr>
              <a:buSzPct val="7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buClrTx/>
              <a:buSzTx/>
              <a:buFontTx/>
              <a:buNone/>
            </a:pPr>
            <a:r>
              <a:rPr lang="uk-UA" altLang="ru-RU" sz="1600" b="1">
                <a:solidFill>
                  <a:schemeClr val="bg2"/>
                </a:solidFill>
                <a:latin typeface="Arial" panose="020B0604020202020204" pitchFamily="34" charset="0"/>
              </a:rPr>
              <a:t>Парамет-ричний</a:t>
            </a:r>
          </a:p>
        </p:txBody>
      </p:sp>
      <p:cxnSp>
        <p:nvCxnSpPr>
          <p:cNvPr id="21511" name="AutoShape 11"/>
          <p:cNvCxnSpPr>
            <a:cxnSpLocks noChangeShapeType="1"/>
            <a:stCxn id="21509" idx="3"/>
            <a:endCxn id="21515" idx="7"/>
          </p:cNvCxnSpPr>
          <p:nvPr/>
        </p:nvCxnSpPr>
        <p:spPr bwMode="auto">
          <a:xfrm flipH="1">
            <a:off x="3313113" y="2474913"/>
            <a:ext cx="927100" cy="620712"/>
          </a:xfrm>
          <a:prstGeom prst="straightConnector1">
            <a:avLst/>
          </a:prstGeom>
          <a:noFill/>
          <a:ln w="3810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2" name="AutoShape 12"/>
          <p:cNvCxnSpPr>
            <a:cxnSpLocks noChangeShapeType="1"/>
            <a:stCxn id="21510" idx="1"/>
            <a:endCxn id="21509" idx="5"/>
          </p:cNvCxnSpPr>
          <p:nvPr/>
        </p:nvCxnSpPr>
        <p:spPr bwMode="auto">
          <a:xfrm flipH="1" flipV="1">
            <a:off x="5607050" y="2474913"/>
            <a:ext cx="1062038" cy="620712"/>
          </a:xfrm>
          <a:prstGeom prst="straightConnector1">
            <a:avLst/>
          </a:prstGeom>
          <a:noFill/>
          <a:ln w="3810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13" name="Rectangle 17"/>
          <p:cNvSpPr>
            <a:spLocks noChangeArrowheads="1"/>
          </p:cNvSpPr>
          <p:nvPr/>
        </p:nvSpPr>
        <p:spPr bwMode="auto">
          <a:xfrm>
            <a:off x="381000" y="4419600"/>
            <a:ext cx="9144000" cy="2438400"/>
          </a:xfrm>
          <a:prstGeom prst="rect">
            <a:avLst/>
          </a:prstGeom>
          <a:gradFill rotWithShape="1">
            <a:gsLst>
              <a:gs pos="0">
                <a:srgbClr val="3399FF">
                  <a:alpha val="0"/>
                </a:srgbClr>
              </a:gs>
              <a:gs pos="100000">
                <a:srgbClr val="0066FF">
                  <a:alpha val="89000"/>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ru-RU" altLang="ru-RU" sz="1800">
              <a:solidFill>
                <a:srgbClr val="FF0000"/>
              </a:solidFill>
              <a:latin typeface="Arial" panose="020B0604020202020204" pitchFamily="34" charset="0"/>
            </a:endParaRPr>
          </a:p>
        </p:txBody>
      </p:sp>
      <p:sp>
        <p:nvSpPr>
          <p:cNvPr id="21514" name="Rectangle 21"/>
          <p:cNvSpPr>
            <a:spLocks noChangeArrowheads="1"/>
          </p:cNvSpPr>
          <p:nvPr/>
        </p:nvSpPr>
        <p:spPr bwMode="auto">
          <a:xfrm>
            <a:off x="7924800" y="6248400"/>
            <a:ext cx="1600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7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9pPr>
          </a:lstStyle>
          <a:p>
            <a:pPr algn="ctr">
              <a:spcBef>
                <a:spcPct val="0"/>
              </a:spcBef>
              <a:buClrTx/>
              <a:buSzTx/>
              <a:buFontTx/>
              <a:buNone/>
            </a:pPr>
            <a:r>
              <a:rPr lang="uk-UA" altLang="ru-RU" sz="1600" b="1">
                <a:solidFill>
                  <a:srgbClr val="CCECFF"/>
                </a:solidFill>
                <a:latin typeface="Arial" panose="020B0604020202020204" pitchFamily="34" charset="0"/>
              </a:rPr>
              <a:t>Гнучкий</a:t>
            </a:r>
          </a:p>
        </p:txBody>
      </p:sp>
      <p:sp>
        <p:nvSpPr>
          <p:cNvPr id="21515" name="AutoShape 11"/>
          <p:cNvSpPr>
            <a:spLocks noChangeArrowheads="1"/>
          </p:cNvSpPr>
          <p:nvPr/>
        </p:nvSpPr>
        <p:spPr bwMode="auto">
          <a:xfrm>
            <a:off x="1752600" y="2819400"/>
            <a:ext cx="1828800" cy="1885950"/>
          </a:xfrm>
          <a:prstGeom prst="ellipse">
            <a:avLst/>
          </a:prstGeom>
          <a:gradFill rotWithShape="1">
            <a:gsLst>
              <a:gs pos="0">
                <a:srgbClr val="CCECFF"/>
              </a:gs>
              <a:gs pos="100000">
                <a:srgbClr val="3399FF">
                  <a:alpha val="60999"/>
                </a:srgbClr>
              </a:gs>
            </a:gsLst>
            <a:lin ang="5400000" scaled="1"/>
          </a:gradFill>
          <a:ln w="38100">
            <a:solidFill>
              <a:srgbClr val="336699"/>
            </a:solidFill>
            <a:round/>
            <a:headEnd/>
            <a:tailEnd/>
          </a:ln>
          <a:effectLst/>
          <a:extLst>
            <a:ext uri="{AF507438-7753-43E0-B8FC-AC1667EBCBE1}">
              <a14:hiddenEffects xmlns:a14="http://schemas.microsoft.com/office/drawing/2010/main">
                <a:effectLst>
                  <a:outerShdw dist="74053" dir="3542175" algn="ctr" rotWithShape="0">
                    <a:srgbClr val="336699">
                      <a:alpha val="50000"/>
                    </a:srgbClr>
                  </a:outerShdw>
                </a:effectLst>
              </a14:hiddenEffects>
            </a:ext>
          </a:extLst>
        </p:spPr>
        <p:txBody>
          <a:bodyPr lIns="0" tIns="36000" rIns="0" anchor="ctr" anchorCtr="1"/>
          <a:lstStyle>
            <a:lvl1pPr>
              <a:spcBef>
                <a:spcPct val="20000"/>
              </a:spcBef>
              <a:buClr>
                <a:schemeClr val="hlink"/>
              </a:buClr>
              <a:buSzPct val="7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buClrTx/>
              <a:buSzTx/>
              <a:buFontTx/>
              <a:buNone/>
            </a:pPr>
            <a:r>
              <a:rPr lang="uk-UA" altLang="ru-RU" sz="1600" b="1" dirty="0" smtClean="0">
                <a:solidFill>
                  <a:schemeClr val="bg2"/>
                </a:solidFill>
                <a:latin typeface="Arial" panose="020B0604020202020204" pitchFamily="34" charset="0"/>
              </a:rPr>
              <a:t>Передпи-суючий</a:t>
            </a:r>
            <a:endParaRPr lang="uk-UA" altLang="ru-RU" sz="1600" b="1" dirty="0">
              <a:solidFill>
                <a:schemeClr val="bg2"/>
              </a:solidFill>
              <a:latin typeface="Arial" panose="020B0604020202020204" pitchFamily="34" charset="0"/>
            </a:endParaRPr>
          </a:p>
        </p:txBody>
      </p:sp>
      <p:sp>
        <p:nvSpPr>
          <p:cNvPr id="21516" name="AutoShape 11"/>
          <p:cNvSpPr>
            <a:spLocks noChangeArrowheads="1"/>
          </p:cNvSpPr>
          <p:nvPr/>
        </p:nvSpPr>
        <p:spPr bwMode="auto">
          <a:xfrm>
            <a:off x="4070350" y="4267200"/>
            <a:ext cx="1752600" cy="1733550"/>
          </a:xfrm>
          <a:prstGeom prst="ellipse">
            <a:avLst/>
          </a:prstGeom>
          <a:gradFill rotWithShape="1">
            <a:gsLst>
              <a:gs pos="0">
                <a:srgbClr val="CCECFF"/>
              </a:gs>
              <a:gs pos="100000">
                <a:srgbClr val="3399FF">
                  <a:alpha val="4999"/>
                </a:srgbClr>
              </a:gs>
            </a:gsLst>
            <a:lin ang="5400000" scaled="1"/>
          </a:gradFill>
          <a:ln w="38100">
            <a:solidFill>
              <a:srgbClr val="336699"/>
            </a:solidFill>
            <a:round/>
            <a:headEnd/>
            <a:tailEnd/>
          </a:ln>
          <a:effectLst/>
          <a:extLst>
            <a:ext uri="{AF507438-7753-43E0-B8FC-AC1667EBCBE1}">
              <a14:hiddenEffects xmlns:a14="http://schemas.microsoft.com/office/drawing/2010/main">
                <a:effectLst>
                  <a:outerShdw dist="74053" dir="3542175" algn="ctr" rotWithShape="0">
                    <a:srgbClr val="336699">
                      <a:alpha val="50000"/>
                    </a:srgbClr>
                  </a:outerShdw>
                </a:effectLst>
              </a14:hiddenEffects>
            </a:ext>
          </a:extLst>
        </p:spPr>
        <p:txBody>
          <a:bodyPr lIns="0" tIns="36000" rIns="0" anchor="ctr" anchorCtr="1"/>
          <a:lstStyle>
            <a:lvl1pPr>
              <a:spcBef>
                <a:spcPct val="20000"/>
              </a:spcBef>
              <a:buClr>
                <a:schemeClr val="hlink"/>
              </a:buClr>
              <a:buSzPct val="7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buClrTx/>
              <a:buSzTx/>
              <a:buFontTx/>
              <a:buNone/>
            </a:pPr>
            <a:r>
              <a:rPr lang="uk-UA" altLang="ru-RU" sz="1600" b="1" dirty="0">
                <a:solidFill>
                  <a:schemeClr val="bg2"/>
                </a:solidFill>
                <a:latin typeface="Arial" panose="020B0604020202020204" pitchFamily="34" charset="0"/>
              </a:rPr>
              <a:t>Цільовий</a:t>
            </a:r>
          </a:p>
        </p:txBody>
      </p:sp>
      <p:cxnSp>
        <p:nvCxnSpPr>
          <p:cNvPr id="21517" name="AutoShape 26"/>
          <p:cNvCxnSpPr>
            <a:cxnSpLocks noChangeShapeType="1"/>
            <a:stCxn id="21516" idx="0"/>
            <a:endCxn id="21509" idx="4"/>
          </p:cNvCxnSpPr>
          <p:nvPr/>
        </p:nvCxnSpPr>
        <p:spPr bwMode="auto">
          <a:xfrm flipH="1" flipV="1">
            <a:off x="4924425" y="2771775"/>
            <a:ext cx="22225" cy="1495425"/>
          </a:xfrm>
          <a:prstGeom prst="straightConnector1">
            <a:avLst/>
          </a:prstGeom>
          <a:noFill/>
          <a:ln w="3810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8" name="AutoShape 27"/>
          <p:cNvCxnSpPr>
            <a:cxnSpLocks noChangeShapeType="1"/>
            <a:stCxn id="21510" idx="4"/>
            <a:endCxn id="21516" idx="6"/>
          </p:cNvCxnSpPr>
          <p:nvPr/>
        </p:nvCxnSpPr>
        <p:spPr bwMode="auto">
          <a:xfrm rot="5400000">
            <a:off x="6354762" y="4173538"/>
            <a:ext cx="428625" cy="1492250"/>
          </a:xfrm>
          <a:prstGeom prst="curvedConnector2">
            <a:avLst/>
          </a:prstGeom>
          <a:noFill/>
          <a:ln w="28575">
            <a:solidFill>
              <a:srgbClr val="336699"/>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9" name="AutoShape 28"/>
          <p:cNvCxnSpPr>
            <a:cxnSpLocks noChangeShapeType="1"/>
            <a:stCxn id="21516" idx="2"/>
            <a:endCxn id="21515" idx="4"/>
          </p:cNvCxnSpPr>
          <p:nvPr/>
        </p:nvCxnSpPr>
        <p:spPr bwMode="auto">
          <a:xfrm rot="10800000">
            <a:off x="2667000" y="4705350"/>
            <a:ext cx="1403350" cy="428625"/>
          </a:xfrm>
          <a:prstGeom prst="curvedConnector2">
            <a:avLst/>
          </a:prstGeom>
          <a:noFill/>
          <a:ln w="28575">
            <a:solidFill>
              <a:srgbClr val="336699"/>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20" name="Rectangle 29"/>
          <p:cNvSpPr>
            <a:spLocks noChangeArrowheads="1"/>
          </p:cNvSpPr>
          <p:nvPr/>
        </p:nvSpPr>
        <p:spPr bwMode="auto">
          <a:xfrm>
            <a:off x="420688" y="6248400"/>
            <a:ext cx="1600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7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9pPr>
          </a:lstStyle>
          <a:p>
            <a:pPr algn="ctr">
              <a:spcBef>
                <a:spcPct val="0"/>
              </a:spcBef>
              <a:buClrTx/>
              <a:buSzTx/>
              <a:buFontTx/>
              <a:buNone/>
            </a:pPr>
            <a:r>
              <a:rPr lang="uk-UA" altLang="ru-RU" sz="1600" b="1" dirty="0">
                <a:solidFill>
                  <a:srgbClr val="CCECFF"/>
                </a:solidFill>
                <a:latin typeface="Arial" panose="020B0604020202020204" pitchFamily="34" charset="0"/>
              </a:rPr>
              <a:t>Жорсткий</a:t>
            </a:r>
          </a:p>
        </p:txBody>
      </p:sp>
      <p:sp>
        <p:nvSpPr>
          <p:cNvPr id="21521" name="Line 30"/>
          <p:cNvSpPr>
            <a:spLocks noChangeShapeType="1"/>
          </p:cNvSpPr>
          <p:nvPr/>
        </p:nvSpPr>
        <p:spPr bwMode="auto">
          <a:xfrm>
            <a:off x="1752600" y="6477000"/>
            <a:ext cx="6477000" cy="0"/>
          </a:xfrm>
          <a:prstGeom prst="line">
            <a:avLst/>
          </a:prstGeom>
          <a:noFill/>
          <a:ln w="38100">
            <a:solidFill>
              <a:srgbClr val="99CCFF"/>
            </a:solidFill>
            <a:round/>
            <a:headEnd type="arrow"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uk-UA" dirty="0"/>
          </a:p>
        </p:txBody>
      </p:sp>
      <p:sp>
        <p:nvSpPr>
          <p:cNvPr id="21522" name="Rectangle 31"/>
          <p:cNvSpPr>
            <a:spLocks noChangeArrowheads="1"/>
          </p:cNvSpPr>
          <p:nvPr/>
        </p:nvSpPr>
        <p:spPr bwMode="auto">
          <a:xfrm>
            <a:off x="990600" y="4572000"/>
            <a:ext cx="1676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7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9pPr>
          </a:lstStyle>
          <a:p>
            <a:pPr algn="ctr">
              <a:spcBef>
                <a:spcPct val="0"/>
              </a:spcBef>
              <a:buClrTx/>
              <a:buSzTx/>
              <a:buFontTx/>
              <a:buNone/>
            </a:pPr>
            <a:r>
              <a:rPr lang="en-US" altLang="ru-RU" sz="1600" b="1" dirty="0">
                <a:solidFill>
                  <a:srgbClr val="FF0000"/>
                </a:solidFill>
                <a:latin typeface="Arial" panose="020B0604020202020204" pitchFamily="34" charset="0"/>
              </a:rPr>
              <a:t>Prescriptive</a:t>
            </a:r>
            <a:endParaRPr lang="ru-RU" altLang="ru-RU" sz="1600" b="1" dirty="0">
              <a:solidFill>
                <a:srgbClr val="FF0000"/>
              </a:solidFill>
              <a:latin typeface="Arial" panose="020B0604020202020204" pitchFamily="34" charset="0"/>
            </a:endParaRPr>
          </a:p>
        </p:txBody>
      </p:sp>
      <p:sp>
        <p:nvSpPr>
          <p:cNvPr id="21523" name="Rectangle 32"/>
          <p:cNvSpPr>
            <a:spLocks noChangeArrowheads="1"/>
          </p:cNvSpPr>
          <p:nvPr/>
        </p:nvSpPr>
        <p:spPr bwMode="auto">
          <a:xfrm>
            <a:off x="7315200" y="4800600"/>
            <a:ext cx="1676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7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9pPr>
          </a:lstStyle>
          <a:p>
            <a:pPr algn="ctr">
              <a:spcBef>
                <a:spcPct val="0"/>
              </a:spcBef>
              <a:buClrTx/>
              <a:buSzTx/>
              <a:buFontTx/>
              <a:buNone/>
            </a:pPr>
            <a:r>
              <a:rPr lang="en-US" altLang="ru-RU" sz="1600" b="1" dirty="0">
                <a:solidFill>
                  <a:srgbClr val="FF0000"/>
                </a:solidFill>
                <a:latin typeface="Arial" panose="020B0604020202020204" pitchFamily="34" charset="0"/>
              </a:rPr>
              <a:t>Performance-based</a:t>
            </a:r>
            <a:endParaRPr lang="ru-RU" altLang="ru-RU" sz="1600" b="1" dirty="0">
              <a:solidFill>
                <a:srgbClr val="FF0000"/>
              </a:solidFill>
              <a:latin typeface="Arial" panose="020B0604020202020204" pitchFamily="34" charset="0"/>
            </a:endParaRPr>
          </a:p>
        </p:txBody>
      </p:sp>
      <p:sp>
        <p:nvSpPr>
          <p:cNvPr id="21524" name="Rectangle 33"/>
          <p:cNvSpPr>
            <a:spLocks noChangeArrowheads="1"/>
          </p:cNvSpPr>
          <p:nvPr/>
        </p:nvSpPr>
        <p:spPr bwMode="auto">
          <a:xfrm>
            <a:off x="5181600" y="5715000"/>
            <a:ext cx="2286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7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imes New Roman" panose="02020603050405020304" pitchFamily="18" charset="0"/>
              </a:defRPr>
            </a:lvl9pPr>
          </a:lstStyle>
          <a:p>
            <a:pPr algn="ctr">
              <a:spcBef>
                <a:spcPct val="0"/>
              </a:spcBef>
              <a:buClrTx/>
              <a:buSzTx/>
              <a:buFontTx/>
              <a:buNone/>
            </a:pPr>
            <a:r>
              <a:rPr lang="en-US" altLang="ru-RU" sz="1600" b="1" dirty="0">
                <a:solidFill>
                  <a:srgbClr val="C00000"/>
                </a:solidFill>
                <a:latin typeface="Arial" panose="020B0604020202020204" pitchFamily="34" charset="0"/>
              </a:rPr>
              <a:t>Objective-based</a:t>
            </a:r>
            <a:endParaRPr lang="ru-RU" altLang="ru-RU" sz="1600" b="1" dirty="0">
              <a:solidFill>
                <a:srgbClr val="C00000"/>
              </a:solidFill>
              <a:latin typeface="Arial" panose="020B0604020202020204" pitchFamily="34" charset="0"/>
            </a:endParaRPr>
          </a:p>
        </p:txBody>
      </p:sp>
    </p:spTree>
    <p:extLst>
      <p:ext uri="{BB962C8B-B14F-4D97-AF65-F5344CB8AC3E}">
        <p14:creationId xmlns:p14="http://schemas.microsoft.com/office/powerpoint/2010/main" val="3313623322"/>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61" name="Rectangle 17"/>
          <p:cNvSpPr>
            <a:spLocks noChangeArrowheads="1"/>
          </p:cNvSpPr>
          <p:nvPr/>
        </p:nvSpPr>
        <p:spPr bwMode="auto">
          <a:xfrm rot="5400000" flipV="1">
            <a:off x="762000" y="2667000"/>
            <a:ext cx="3429000" cy="4953000"/>
          </a:xfrm>
          <a:prstGeom prst="rect">
            <a:avLst/>
          </a:prstGeom>
          <a:gradFill rotWithShape="1">
            <a:gsLst>
              <a:gs pos="0">
                <a:srgbClr val="CC99FF">
                  <a:alpha val="77000"/>
                </a:srgbClr>
              </a:gs>
              <a:gs pos="100000">
                <a:srgbClr val="CCCCFF">
                  <a:alpha val="0"/>
                </a:srgbClr>
              </a:gs>
            </a:gsLst>
            <a:lin ang="18900000" scaled="1"/>
          </a:gradFill>
          <a:ln w="9525">
            <a:noFill/>
            <a:miter lim="800000"/>
            <a:headEnd/>
            <a:tailEnd/>
          </a:ln>
        </p:spPr>
        <p:txBody>
          <a:bodyPr vert="eaVert" wrap="none" anchor="ctr"/>
          <a:lstStyle/>
          <a:p>
            <a:endParaRPr lang="uk-UA" dirty="0"/>
          </a:p>
        </p:txBody>
      </p:sp>
      <p:sp>
        <p:nvSpPr>
          <p:cNvPr id="185362" name="Rectangle 17"/>
          <p:cNvSpPr>
            <a:spLocks noChangeArrowheads="1"/>
          </p:cNvSpPr>
          <p:nvPr/>
        </p:nvSpPr>
        <p:spPr bwMode="auto">
          <a:xfrm rot="16200000" flipH="1">
            <a:off x="5715000" y="2667000"/>
            <a:ext cx="3429000" cy="4953000"/>
          </a:xfrm>
          <a:prstGeom prst="rect">
            <a:avLst/>
          </a:prstGeom>
          <a:gradFill rotWithShape="1">
            <a:gsLst>
              <a:gs pos="0">
                <a:srgbClr val="66FF66">
                  <a:alpha val="89000"/>
                </a:srgbClr>
              </a:gs>
              <a:gs pos="100000">
                <a:srgbClr val="CCFFCC"/>
              </a:gs>
            </a:gsLst>
            <a:lin ang="2700000" scaled="1"/>
          </a:gradFill>
          <a:ln w="9525">
            <a:noFill/>
            <a:miter lim="800000"/>
            <a:headEnd/>
            <a:tailEnd/>
          </a:ln>
        </p:spPr>
        <p:txBody>
          <a:bodyPr vert="eaVert" wrap="none" anchor="ctr"/>
          <a:lstStyle/>
          <a:p>
            <a:endParaRPr lang="uk-UA" dirty="0"/>
          </a:p>
        </p:txBody>
      </p:sp>
      <p:sp>
        <p:nvSpPr>
          <p:cNvPr id="185380" name="Rectangle 17"/>
          <p:cNvSpPr>
            <a:spLocks noChangeArrowheads="1"/>
          </p:cNvSpPr>
          <p:nvPr/>
        </p:nvSpPr>
        <p:spPr bwMode="auto">
          <a:xfrm>
            <a:off x="0" y="0"/>
            <a:ext cx="1733550" cy="6858000"/>
          </a:xfrm>
          <a:prstGeom prst="rect">
            <a:avLst/>
          </a:prstGeom>
          <a:gradFill rotWithShape="1">
            <a:gsLst>
              <a:gs pos="0">
                <a:schemeClr val="bg1"/>
              </a:gs>
              <a:gs pos="100000">
                <a:schemeClr val="bg1">
                  <a:alpha val="0"/>
                </a:schemeClr>
              </a:gs>
            </a:gsLst>
            <a:lin ang="0" scaled="1"/>
          </a:gradFill>
          <a:ln w="9525">
            <a:noFill/>
            <a:miter lim="800000"/>
            <a:headEnd/>
            <a:tailEnd/>
          </a:ln>
        </p:spPr>
        <p:txBody>
          <a:bodyPr wrap="none" anchor="ctr"/>
          <a:lstStyle/>
          <a:p>
            <a:endParaRPr lang="uk-UA" dirty="0"/>
          </a:p>
        </p:txBody>
      </p:sp>
      <p:sp>
        <p:nvSpPr>
          <p:cNvPr id="185381" name="Rectangle 17"/>
          <p:cNvSpPr>
            <a:spLocks noChangeArrowheads="1"/>
          </p:cNvSpPr>
          <p:nvPr/>
        </p:nvSpPr>
        <p:spPr bwMode="auto">
          <a:xfrm flipH="1">
            <a:off x="8172450" y="0"/>
            <a:ext cx="1733550" cy="6858000"/>
          </a:xfrm>
          <a:prstGeom prst="rect">
            <a:avLst/>
          </a:prstGeom>
          <a:gradFill rotWithShape="1">
            <a:gsLst>
              <a:gs pos="0">
                <a:schemeClr val="bg1"/>
              </a:gs>
              <a:gs pos="100000">
                <a:schemeClr val="bg1">
                  <a:alpha val="0"/>
                </a:schemeClr>
              </a:gs>
            </a:gsLst>
            <a:lin ang="0" scaled="1"/>
          </a:gradFill>
          <a:ln w="9525">
            <a:noFill/>
            <a:miter lim="800000"/>
            <a:headEnd/>
            <a:tailEnd/>
          </a:ln>
        </p:spPr>
        <p:txBody>
          <a:bodyPr wrap="none" anchor="ctr"/>
          <a:lstStyle/>
          <a:p>
            <a:endParaRPr lang="uk-UA" dirty="0"/>
          </a:p>
        </p:txBody>
      </p:sp>
      <p:sp>
        <p:nvSpPr>
          <p:cNvPr id="185355" name="Rectangle 17"/>
          <p:cNvSpPr>
            <a:spLocks noChangeArrowheads="1"/>
          </p:cNvSpPr>
          <p:nvPr/>
        </p:nvSpPr>
        <p:spPr bwMode="auto">
          <a:xfrm>
            <a:off x="0" y="1066800"/>
            <a:ext cx="4953000" cy="2362200"/>
          </a:xfrm>
          <a:prstGeom prst="rect">
            <a:avLst/>
          </a:prstGeom>
          <a:gradFill rotWithShape="1">
            <a:gsLst>
              <a:gs pos="0">
                <a:srgbClr val="CCCCFF">
                  <a:alpha val="0"/>
                </a:srgbClr>
              </a:gs>
              <a:gs pos="100000">
                <a:srgbClr val="CC99FF">
                  <a:alpha val="32001"/>
                </a:srgbClr>
              </a:gs>
            </a:gsLst>
            <a:lin ang="0" scaled="1"/>
          </a:gradFill>
          <a:ln w="9525">
            <a:noFill/>
            <a:miter lim="800000"/>
            <a:headEnd/>
            <a:tailEnd/>
          </a:ln>
        </p:spPr>
        <p:txBody>
          <a:bodyPr wrap="none" anchor="ctr"/>
          <a:lstStyle/>
          <a:p>
            <a:endParaRPr lang="uk-UA" dirty="0"/>
          </a:p>
        </p:txBody>
      </p:sp>
      <p:sp>
        <p:nvSpPr>
          <p:cNvPr id="185356" name="Rectangle 17"/>
          <p:cNvSpPr>
            <a:spLocks noChangeArrowheads="1"/>
          </p:cNvSpPr>
          <p:nvPr/>
        </p:nvSpPr>
        <p:spPr bwMode="auto">
          <a:xfrm>
            <a:off x="4953000" y="1066800"/>
            <a:ext cx="4953000" cy="2362200"/>
          </a:xfrm>
          <a:prstGeom prst="rect">
            <a:avLst/>
          </a:prstGeom>
          <a:gradFill rotWithShape="1">
            <a:gsLst>
              <a:gs pos="0">
                <a:srgbClr val="66FF66">
                  <a:alpha val="32001"/>
                </a:srgbClr>
              </a:gs>
              <a:gs pos="100000">
                <a:srgbClr val="99FF99">
                  <a:alpha val="0"/>
                </a:srgbClr>
              </a:gs>
            </a:gsLst>
            <a:lin ang="0" scaled="1"/>
          </a:gradFill>
          <a:ln w="9525">
            <a:noFill/>
            <a:miter lim="800000"/>
            <a:headEnd/>
            <a:tailEnd/>
          </a:ln>
        </p:spPr>
        <p:txBody>
          <a:bodyPr wrap="none" anchor="ctr"/>
          <a:lstStyle/>
          <a:p>
            <a:endParaRPr lang="uk-UA" dirty="0"/>
          </a:p>
        </p:txBody>
      </p:sp>
      <p:sp>
        <p:nvSpPr>
          <p:cNvPr id="185351" name="Rectangle 7"/>
          <p:cNvSpPr>
            <a:spLocks noChangeArrowheads="1"/>
          </p:cNvSpPr>
          <p:nvPr/>
        </p:nvSpPr>
        <p:spPr bwMode="auto">
          <a:xfrm>
            <a:off x="0" y="152401"/>
            <a:ext cx="9906000" cy="765175"/>
          </a:xfrm>
          <a:prstGeom prst="rect">
            <a:avLst/>
          </a:prstGeom>
          <a:noFill/>
          <a:ln w="9525">
            <a:noFill/>
            <a:miter lim="800000"/>
            <a:headEnd/>
            <a:tailEnd/>
          </a:ln>
        </p:spPr>
        <p:txBody>
          <a:bodyPr anchor="ctr"/>
          <a:lstStyle/>
          <a:p>
            <a:pPr algn="ctr" eaLnBrk="0" hangingPunct="0"/>
            <a:r>
              <a:rPr lang="uk-UA" sz="3200" dirty="0" smtClean="0">
                <a:latin typeface="Arial Narrow" pitchFamily="34" charset="0"/>
              </a:rPr>
              <a:t>Нормативна матриця</a:t>
            </a:r>
            <a:endParaRPr lang="uk-UA" sz="3200" dirty="0">
              <a:latin typeface="Arial Narrow" pitchFamily="34" charset="0"/>
            </a:endParaRPr>
          </a:p>
        </p:txBody>
      </p:sp>
      <p:cxnSp>
        <p:nvCxnSpPr>
          <p:cNvPr id="185357" name="AutoShape 13"/>
          <p:cNvCxnSpPr>
            <a:cxnSpLocks noChangeShapeType="1"/>
            <a:stCxn id="185350" idx="2"/>
            <a:endCxn id="185353" idx="6"/>
          </p:cNvCxnSpPr>
          <p:nvPr/>
        </p:nvCxnSpPr>
        <p:spPr bwMode="auto">
          <a:xfrm flipH="1">
            <a:off x="3074988" y="3451225"/>
            <a:ext cx="701675" cy="1588"/>
          </a:xfrm>
          <a:prstGeom prst="straightConnector1">
            <a:avLst/>
          </a:prstGeom>
          <a:noFill/>
          <a:ln w="38100">
            <a:solidFill>
              <a:srgbClr val="336699"/>
            </a:solidFill>
            <a:round/>
            <a:headEnd/>
            <a:tailEnd/>
          </a:ln>
          <a:effectLst/>
        </p:spPr>
      </p:cxnSp>
      <p:cxnSp>
        <p:nvCxnSpPr>
          <p:cNvPr id="185358" name="AutoShape 14"/>
          <p:cNvCxnSpPr>
            <a:cxnSpLocks noChangeShapeType="1"/>
            <a:stCxn id="185354" idx="2"/>
            <a:endCxn id="185350" idx="6"/>
          </p:cNvCxnSpPr>
          <p:nvPr/>
        </p:nvCxnSpPr>
        <p:spPr bwMode="auto">
          <a:xfrm flipH="1" flipV="1">
            <a:off x="6086344" y="3451225"/>
            <a:ext cx="827219" cy="1588"/>
          </a:xfrm>
          <a:prstGeom prst="straightConnector1">
            <a:avLst/>
          </a:prstGeom>
          <a:noFill/>
          <a:ln w="38100">
            <a:solidFill>
              <a:srgbClr val="336699"/>
            </a:solidFill>
            <a:round/>
            <a:headEnd/>
            <a:tailEnd/>
          </a:ln>
          <a:effectLst/>
        </p:spPr>
      </p:cxnSp>
      <p:sp>
        <p:nvSpPr>
          <p:cNvPr id="185368" name="AutoShape 11"/>
          <p:cNvSpPr>
            <a:spLocks noChangeArrowheads="1"/>
          </p:cNvSpPr>
          <p:nvPr/>
        </p:nvSpPr>
        <p:spPr bwMode="auto">
          <a:xfrm>
            <a:off x="2280444" y="1295400"/>
            <a:ext cx="1529556" cy="1282700"/>
          </a:xfrm>
          <a:prstGeom prst="ellipse">
            <a:avLst/>
          </a:prstGeom>
          <a:gradFill rotWithShape="1">
            <a:gsLst>
              <a:gs pos="0">
                <a:srgbClr val="CCECFF"/>
              </a:gs>
              <a:gs pos="100000">
                <a:srgbClr val="3399FF">
                  <a:alpha val="61000"/>
                </a:srgbClr>
              </a:gs>
            </a:gsLst>
            <a:lin ang="5400000" scaled="1"/>
          </a:gradFill>
          <a:ln w="28575">
            <a:solidFill>
              <a:srgbClr val="336699"/>
            </a:solidFill>
            <a:round/>
            <a:headEnd/>
            <a:tailEnd/>
          </a:ln>
          <a:effectLst/>
        </p:spPr>
        <p:txBody>
          <a:bodyPr lIns="0" tIns="36000" rIns="0" anchor="ctr" anchorCtr="1"/>
          <a:lstStyle/>
          <a:p>
            <a:pPr algn="ctr">
              <a:spcBef>
                <a:spcPct val="20000"/>
              </a:spcBef>
            </a:pPr>
            <a:r>
              <a:rPr lang="uk-UA" sz="1000" b="1" dirty="0" smtClean="0">
                <a:solidFill>
                  <a:srgbClr val="336699"/>
                </a:solidFill>
              </a:rPr>
              <a:t>Адміністративні норми</a:t>
            </a:r>
            <a:endParaRPr lang="uk-UA" sz="1000" b="1" dirty="0">
              <a:solidFill>
                <a:srgbClr val="336699"/>
              </a:solidFill>
            </a:endParaRPr>
          </a:p>
        </p:txBody>
      </p:sp>
      <p:sp>
        <p:nvSpPr>
          <p:cNvPr id="185353" name="AutoShape 11"/>
          <p:cNvSpPr>
            <a:spLocks noChangeArrowheads="1"/>
          </p:cNvSpPr>
          <p:nvPr/>
        </p:nvSpPr>
        <p:spPr bwMode="auto">
          <a:xfrm>
            <a:off x="1281245" y="2643188"/>
            <a:ext cx="1773105" cy="1619250"/>
          </a:xfrm>
          <a:prstGeom prst="ellipse">
            <a:avLst/>
          </a:prstGeom>
          <a:gradFill rotWithShape="1">
            <a:gsLst>
              <a:gs pos="0">
                <a:srgbClr val="CCECFF"/>
              </a:gs>
              <a:gs pos="100000">
                <a:srgbClr val="3399FF">
                  <a:alpha val="61000"/>
                </a:srgbClr>
              </a:gs>
            </a:gsLst>
            <a:lin ang="5400000" scaled="1"/>
          </a:gradFill>
          <a:ln w="38100">
            <a:solidFill>
              <a:srgbClr val="336699"/>
            </a:solidFill>
            <a:round/>
            <a:headEnd/>
            <a:tailEnd/>
          </a:ln>
          <a:effectLst/>
        </p:spPr>
        <p:txBody>
          <a:bodyPr lIns="0" tIns="36000" rIns="0" anchor="ctr" anchorCtr="1"/>
          <a:lstStyle/>
          <a:p>
            <a:pPr algn="ctr">
              <a:spcBef>
                <a:spcPct val="20000"/>
              </a:spcBef>
            </a:pPr>
            <a:r>
              <a:rPr lang="uk-UA" sz="1400" b="1" dirty="0" smtClean="0">
                <a:solidFill>
                  <a:srgbClr val="336699"/>
                </a:solidFill>
              </a:rPr>
              <a:t>Законо-</a:t>
            </a:r>
            <a:br>
              <a:rPr lang="uk-UA" sz="1400" b="1" dirty="0" smtClean="0">
                <a:solidFill>
                  <a:srgbClr val="336699"/>
                </a:solidFill>
              </a:rPr>
            </a:br>
            <a:r>
              <a:rPr lang="uk-UA" sz="1400" b="1" dirty="0" smtClean="0">
                <a:solidFill>
                  <a:srgbClr val="336699"/>
                </a:solidFill>
              </a:rPr>
              <a:t>давство</a:t>
            </a:r>
            <a:endParaRPr lang="uk-UA" sz="1400" b="1" dirty="0">
              <a:solidFill>
                <a:srgbClr val="336699"/>
              </a:solidFill>
            </a:endParaRPr>
          </a:p>
        </p:txBody>
      </p:sp>
      <p:sp>
        <p:nvSpPr>
          <p:cNvPr id="185359" name="Rectangle 15"/>
          <p:cNvSpPr>
            <a:spLocks noChangeArrowheads="1"/>
          </p:cNvSpPr>
          <p:nvPr/>
        </p:nvSpPr>
        <p:spPr bwMode="auto">
          <a:xfrm rot="16200000">
            <a:off x="-1966119" y="3338513"/>
            <a:ext cx="4572000" cy="412750"/>
          </a:xfrm>
          <a:prstGeom prst="rect">
            <a:avLst/>
          </a:prstGeom>
          <a:noFill/>
          <a:ln w="9525">
            <a:noFill/>
            <a:miter lim="800000"/>
            <a:headEnd/>
            <a:tailEnd/>
          </a:ln>
        </p:spPr>
        <p:txBody>
          <a:bodyPr anchor="ctr"/>
          <a:lstStyle/>
          <a:p>
            <a:pPr algn="ctr" eaLnBrk="0" hangingPunct="0"/>
            <a:r>
              <a:rPr lang="uk-UA" sz="1600" b="1" dirty="0" smtClean="0"/>
              <a:t>Обов’язковість  використання</a:t>
            </a:r>
            <a:endParaRPr lang="uk-UA" sz="1600" b="1" dirty="0"/>
          </a:p>
        </p:txBody>
      </p:sp>
      <p:sp>
        <p:nvSpPr>
          <p:cNvPr id="185366" name="AutoShape 11"/>
          <p:cNvSpPr>
            <a:spLocks noChangeArrowheads="1"/>
          </p:cNvSpPr>
          <p:nvPr/>
        </p:nvSpPr>
        <p:spPr bwMode="auto">
          <a:xfrm>
            <a:off x="660399" y="1295400"/>
            <a:ext cx="1520825" cy="1282700"/>
          </a:xfrm>
          <a:prstGeom prst="ellipse">
            <a:avLst/>
          </a:prstGeom>
          <a:gradFill rotWithShape="1">
            <a:gsLst>
              <a:gs pos="0">
                <a:srgbClr val="CCECFF"/>
              </a:gs>
              <a:gs pos="100000">
                <a:srgbClr val="3399FF">
                  <a:alpha val="61000"/>
                </a:srgbClr>
              </a:gs>
            </a:gsLst>
            <a:lin ang="5400000" scaled="1"/>
          </a:gradFill>
          <a:ln w="28575">
            <a:solidFill>
              <a:srgbClr val="336699"/>
            </a:solidFill>
            <a:round/>
            <a:headEnd/>
            <a:tailEnd/>
          </a:ln>
          <a:effectLst/>
        </p:spPr>
        <p:txBody>
          <a:bodyPr lIns="0" tIns="36000" rIns="0" anchor="ctr" anchorCtr="1"/>
          <a:lstStyle/>
          <a:p>
            <a:pPr algn="ctr">
              <a:spcBef>
                <a:spcPct val="20000"/>
              </a:spcBef>
            </a:pPr>
            <a:r>
              <a:rPr lang="uk-UA" sz="1000" b="1" dirty="0" smtClean="0">
                <a:solidFill>
                  <a:srgbClr val="336699"/>
                </a:solidFill>
              </a:rPr>
              <a:t>Правоустановчі норми</a:t>
            </a:r>
            <a:endParaRPr lang="uk-UA" sz="1000" b="1" dirty="0">
              <a:solidFill>
                <a:srgbClr val="336699"/>
              </a:solidFill>
            </a:endParaRPr>
          </a:p>
        </p:txBody>
      </p:sp>
      <p:cxnSp>
        <p:nvCxnSpPr>
          <p:cNvPr id="185367" name="AutoShape 23"/>
          <p:cNvCxnSpPr>
            <a:cxnSpLocks noChangeShapeType="1"/>
          </p:cNvCxnSpPr>
          <p:nvPr/>
        </p:nvCxnSpPr>
        <p:spPr bwMode="auto">
          <a:xfrm flipH="1" flipV="1">
            <a:off x="1320800" y="2590800"/>
            <a:ext cx="220133" cy="268288"/>
          </a:xfrm>
          <a:prstGeom prst="straightConnector1">
            <a:avLst/>
          </a:prstGeom>
          <a:noFill/>
          <a:ln w="38100">
            <a:solidFill>
              <a:srgbClr val="336699"/>
            </a:solidFill>
            <a:round/>
            <a:headEnd/>
            <a:tailEnd/>
          </a:ln>
          <a:effectLst/>
        </p:spPr>
      </p:cxnSp>
      <p:cxnSp>
        <p:nvCxnSpPr>
          <p:cNvPr id="185369" name="AutoShape 25"/>
          <p:cNvCxnSpPr>
            <a:cxnSpLocks noChangeShapeType="1"/>
            <a:stCxn id="185353" idx="7"/>
            <a:endCxn id="185368" idx="4"/>
          </p:cNvCxnSpPr>
          <p:nvPr/>
        </p:nvCxnSpPr>
        <p:spPr bwMode="auto">
          <a:xfrm rot="5400000" flipH="1" flipV="1">
            <a:off x="2768842" y="2603943"/>
            <a:ext cx="302222" cy="250537"/>
          </a:xfrm>
          <a:prstGeom prst="straightConnector1">
            <a:avLst/>
          </a:prstGeom>
          <a:noFill/>
          <a:ln w="38100">
            <a:solidFill>
              <a:srgbClr val="336699"/>
            </a:solidFill>
            <a:round/>
            <a:headEnd/>
            <a:tailEnd/>
          </a:ln>
          <a:effectLst/>
        </p:spPr>
      </p:cxnSp>
      <p:cxnSp>
        <p:nvCxnSpPr>
          <p:cNvPr id="185371" name="AutoShape 27"/>
          <p:cNvCxnSpPr>
            <a:cxnSpLocks noChangeShapeType="1"/>
            <a:stCxn id="185378" idx="0"/>
            <a:endCxn id="185353" idx="4"/>
          </p:cNvCxnSpPr>
          <p:nvPr/>
        </p:nvCxnSpPr>
        <p:spPr bwMode="auto">
          <a:xfrm flipV="1">
            <a:off x="2166938" y="4281488"/>
            <a:ext cx="1720" cy="271462"/>
          </a:xfrm>
          <a:prstGeom prst="straightConnector1">
            <a:avLst/>
          </a:prstGeom>
          <a:noFill/>
          <a:ln w="38100">
            <a:solidFill>
              <a:srgbClr val="336699"/>
            </a:solidFill>
            <a:round/>
            <a:headEnd/>
            <a:tailEnd/>
          </a:ln>
          <a:effectLst/>
        </p:spPr>
      </p:cxnSp>
      <p:sp>
        <p:nvSpPr>
          <p:cNvPr id="185354" name="AutoShape 11"/>
          <p:cNvSpPr>
            <a:spLocks noChangeArrowheads="1"/>
          </p:cNvSpPr>
          <p:nvPr/>
        </p:nvSpPr>
        <p:spPr bwMode="auto">
          <a:xfrm>
            <a:off x="6934200" y="2643188"/>
            <a:ext cx="1773106" cy="1619250"/>
          </a:xfrm>
          <a:prstGeom prst="ellipse">
            <a:avLst/>
          </a:prstGeom>
          <a:gradFill rotWithShape="1">
            <a:gsLst>
              <a:gs pos="0">
                <a:srgbClr val="CCECFF"/>
              </a:gs>
              <a:gs pos="100000">
                <a:srgbClr val="3399FF">
                  <a:alpha val="61000"/>
                </a:srgbClr>
              </a:gs>
            </a:gsLst>
            <a:lin ang="5400000" scaled="1"/>
          </a:gradFill>
          <a:ln w="38100">
            <a:solidFill>
              <a:srgbClr val="336699"/>
            </a:solidFill>
            <a:round/>
            <a:headEnd/>
            <a:tailEnd/>
          </a:ln>
          <a:effectLst/>
        </p:spPr>
        <p:txBody>
          <a:bodyPr lIns="0" tIns="36000" rIns="0" anchor="ctr" anchorCtr="1"/>
          <a:lstStyle/>
          <a:p>
            <a:pPr algn="ctr">
              <a:spcBef>
                <a:spcPct val="20000"/>
              </a:spcBef>
            </a:pPr>
            <a:r>
              <a:rPr lang="uk-UA" sz="1600" b="1" dirty="0" smtClean="0">
                <a:solidFill>
                  <a:srgbClr val="336699"/>
                </a:solidFill>
              </a:rPr>
              <a:t>Стандарти</a:t>
            </a:r>
            <a:endParaRPr lang="uk-UA" sz="1600" b="1" dirty="0">
              <a:solidFill>
                <a:srgbClr val="336699"/>
              </a:solidFill>
            </a:endParaRPr>
          </a:p>
        </p:txBody>
      </p:sp>
      <p:sp>
        <p:nvSpPr>
          <p:cNvPr id="185360" name="Rectangle 16"/>
          <p:cNvSpPr>
            <a:spLocks noChangeArrowheads="1"/>
          </p:cNvSpPr>
          <p:nvPr/>
        </p:nvSpPr>
        <p:spPr bwMode="auto">
          <a:xfrm rot="16200000">
            <a:off x="7248525" y="3375025"/>
            <a:ext cx="4572000" cy="412750"/>
          </a:xfrm>
          <a:prstGeom prst="rect">
            <a:avLst/>
          </a:prstGeom>
          <a:noFill/>
          <a:ln w="9525">
            <a:noFill/>
            <a:miter lim="800000"/>
            <a:headEnd/>
            <a:tailEnd/>
          </a:ln>
        </p:spPr>
        <p:txBody>
          <a:bodyPr anchor="ctr"/>
          <a:lstStyle/>
          <a:p>
            <a:pPr algn="ctr" eaLnBrk="0" hangingPunct="0"/>
            <a:r>
              <a:rPr lang="uk-UA" sz="1600" b="1" dirty="0" smtClean="0"/>
              <a:t>Добровільність використання</a:t>
            </a:r>
            <a:endParaRPr lang="uk-UA" sz="1600" b="1" dirty="0"/>
          </a:p>
        </p:txBody>
      </p:sp>
      <p:sp>
        <p:nvSpPr>
          <p:cNvPr id="185382" name="Line 38"/>
          <p:cNvSpPr>
            <a:spLocks noChangeShapeType="1"/>
          </p:cNvSpPr>
          <p:nvPr/>
        </p:nvSpPr>
        <p:spPr bwMode="auto">
          <a:xfrm rot="-5400000">
            <a:off x="2057398" y="3962400"/>
            <a:ext cx="5791200" cy="0"/>
          </a:xfrm>
          <a:prstGeom prst="line">
            <a:avLst/>
          </a:prstGeom>
          <a:noFill/>
          <a:ln w="38100">
            <a:solidFill>
              <a:srgbClr val="CC0000"/>
            </a:solidFill>
            <a:prstDash val="dash"/>
            <a:round/>
            <a:headEnd/>
            <a:tailEnd/>
          </a:ln>
          <a:effectLst/>
        </p:spPr>
        <p:txBody>
          <a:bodyPr/>
          <a:lstStyle/>
          <a:p>
            <a:endParaRPr lang="uk-UA" dirty="0"/>
          </a:p>
        </p:txBody>
      </p:sp>
      <p:sp>
        <p:nvSpPr>
          <p:cNvPr id="185350" name="AutoShape 11"/>
          <p:cNvSpPr>
            <a:spLocks noChangeArrowheads="1"/>
          </p:cNvSpPr>
          <p:nvPr/>
        </p:nvSpPr>
        <p:spPr bwMode="auto">
          <a:xfrm>
            <a:off x="3797300" y="2414589"/>
            <a:ext cx="2268406" cy="2073275"/>
          </a:xfrm>
          <a:prstGeom prst="ellipse">
            <a:avLst/>
          </a:prstGeom>
          <a:gradFill rotWithShape="1">
            <a:gsLst>
              <a:gs pos="0">
                <a:srgbClr val="CCECFF"/>
              </a:gs>
              <a:gs pos="100000">
                <a:srgbClr val="3399FF">
                  <a:alpha val="96001"/>
                </a:srgbClr>
              </a:gs>
            </a:gsLst>
            <a:lin ang="5400000" scaled="1"/>
          </a:gradFill>
          <a:ln w="38100">
            <a:solidFill>
              <a:srgbClr val="336699"/>
            </a:solidFill>
            <a:round/>
            <a:headEnd/>
            <a:tailEnd/>
          </a:ln>
          <a:effectLst/>
        </p:spPr>
        <p:txBody>
          <a:bodyPr lIns="0" tIns="36000" rIns="0" anchor="ctr" anchorCtr="1"/>
          <a:lstStyle/>
          <a:p>
            <a:pPr algn="ctr">
              <a:spcBef>
                <a:spcPct val="20000"/>
              </a:spcBef>
            </a:pPr>
            <a:r>
              <a:rPr lang="uk-UA" sz="1600" b="1" dirty="0" smtClean="0">
                <a:solidFill>
                  <a:srgbClr val="336699"/>
                </a:solidFill>
              </a:rPr>
              <a:t>Нормативна база галузі</a:t>
            </a:r>
            <a:endParaRPr lang="uk-UA" sz="1600" b="1" dirty="0">
              <a:solidFill>
                <a:srgbClr val="336699"/>
              </a:solidFill>
            </a:endParaRPr>
          </a:p>
        </p:txBody>
      </p:sp>
      <p:sp>
        <p:nvSpPr>
          <p:cNvPr id="185365" name="Rectangle 21"/>
          <p:cNvSpPr>
            <a:spLocks noChangeArrowheads="1"/>
          </p:cNvSpPr>
          <p:nvPr/>
        </p:nvSpPr>
        <p:spPr bwMode="auto">
          <a:xfrm>
            <a:off x="3343275" y="1252538"/>
            <a:ext cx="3219450" cy="381000"/>
          </a:xfrm>
          <a:prstGeom prst="rect">
            <a:avLst/>
          </a:prstGeom>
          <a:noFill/>
          <a:ln w="9525">
            <a:noFill/>
            <a:miter lim="800000"/>
            <a:headEnd/>
            <a:tailEnd/>
          </a:ln>
        </p:spPr>
        <p:txBody>
          <a:bodyPr anchor="ctr"/>
          <a:lstStyle/>
          <a:p>
            <a:pPr algn="ctr" eaLnBrk="0" hangingPunct="0"/>
            <a:r>
              <a:rPr lang="uk-UA" sz="1600" b="1" dirty="0" smtClean="0"/>
              <a:t>Нетехнічні</a:t>
            </a:r>
          </a:p>
        </p:txBody>
      </p:sp>
      <p:sp>
        <p:nvSpPr>
          <p:cNvPr id="185384" name="Rectangle 17"/>
          <p:cNvSpPr>
            <a:spLocks noChangeArrowheads="1"/>
          </p:cNvSpPr>
          <p:nvPr/>
        </p:nvSpPr>
        <p:spPr bwMode="auto">
          <a:xfrm rot="16200000">
            <a:off x="3733800" y="685800"/>
            <a:ext cx="2438400" cy="9906000"/>
          </a:xfrm>
          <a:prstGeom prst="rect">
            <a:avLst/>
          </a:prstGeom>
          <a:gradFill rotWithShape="1">
            <a:gsLst>
              <a:gs pos="0">
                <a:schemeClr val="bg1"/>
              </a:gs>
              <a:gs pos="100000">
                <a:schemeClr val="bg1">
                  <a:alpha val="0"/>
                </a:schemeClr>
              </a:gs>
            </a:gsLst>
            <a:lin ang="0" scaled="1"/>
          </a:gradFill>
          <a:ln w="9525">
            <a:noFill/>
            <a:miter lim="800000"/>
            <a:headEnd/>
            <a:tailEnd/>
          </a:ln>
        </p:spPr>
        <p:txBody>
          <a:bodyPr vert="eaVert" wrap="none" anchor="ctr"/>
          <a:lstStyle/>
          <a:p>
            <a:endParaRPr lang="uk-UA" dirty="0"/>
          </a:p>
        </p:txBody>
      </p:sp>
      <p:sp>
        <p:nvSpPr>
          <p:cNvPr id="185383" name="Rectangle 17"/>
          <p:cNvSpPr>
            <a:spLocks noChangeArrowheads="1"/>
          </p:cNvSpPr>
          <p:nvPr/>
        </p:nvSpPr>
        <p:spPr bwMode="auto">
          <a:xfrm>
            <a:off x="0" y="4648200"/>
            <a:ext cx="9906000" cy="2209800"/>
          </a:xfrm>
          <a:prstGeom prst="rect">
            <a:avLst/>
          </a:prstGeom>
          <a:gradFill rotWithShape="1">
            <a:gsLst>
              <a:gs pos="0">
                <a:srgbClr val="3399FF">
                  <a:alpha val="0"/>
                </a:srgbClr>
              </a:gs>
              <a:gs pos="100000">
                <a:srgbClr val="0066FF">
                  <a:alpha val="89000"/>
                </a:srgbClr>
              </a:gs>
            </a:gsLst>
            <a:lin ang="5400000" scaled="1"/>
          </a:gradFill>
          <a:ln w="9525">
            <a:noFill/>
            <a:miter lim="800000"/>
            <a:headEnd/>
            <a:tailEnd/>
          </a:ln>
        </p:spPr>
        <p:txBody>
          <a:bodyPr wrap="none" anchor="ctr"/>
          <a:lstStyle/>
          <a:p>
            <a:endParaRPr lang="uk-UA" dirty="0"/>
          </a:p>
        </p:txBody>
      </p:sp>
      <p:sp>
        <p:nvSpPr>
          <p:cNvPr id="185378" name="AutoShape 11"/>
          <p:cNvSpPr>
            <a:spLocks noChangeArrowheads="1"/>
          </p:cNvSpPr>
          <p:nvPr/>
        </p:nvSpPr>
        <p:spPr bwMode="auto">
          <a:xfrm>
            <a:off x="1377554" y="4572000"/>
            <a:ext cx="1577048" cy="1441450"/>
          </a:xfrm>
          <a:prstGeom prst="ellipse">
            <a:avLst/>
          </a:prstGeom>
          <a:gradFill rotWithShape="1">
            <a:gsLst>
              <a:gs pos="0">
                <a:srgbClr val="CCECFF"/>
              </a:gs>
              <a:gs pos="100000">
                <a:srgbClr val="3399FF">
                  <a:alpha val="61000"/>
                </a:srgbClr>
              </a:gs>
            </a:gsLst>
            <a:lin ang="5400000" scaled="1"/>
          </a:gradFill>
          <a:ln w="38100">
            <a:solidFill>
              <a:srgbClr val="336699"/>
            </a:solidFill>
            <a:round/>
            <a:headEnd/>
            <a:tailEnd/>
          </a:ln>
          <a:effectLst/>
        </p:spPr>
        <p:txBody>
          <a:bodyPr lIns="0" tIns="0" rIns="0" bIns="0" anchor="ctr" anchorCtr="1"/>
          <a:lstStyle/>
          <a:p>
            <a:pPr algn="ctr">
              <a:spcBef>
                <a:spcPct val="20000"/>
              </a:spcBef>
            </a:pPr>
            <a:r>
              <a:rPr lang="uk-UA" sz="1200" b="1" dirty="0" smtClean="0">
                <a:solidFill>
                  <a:srgbClr val="336699"/>
                </a:solidFill>
              </a:rPr>
              <a:t>Будівельні норми</a:t>
            </a:r>
            <a:endParaRPr lang="uk-UA" sz="1200" b="1" dirty="0">
              <a:solidFill>
                <a:srgbClr val="336699"/>
              </a:solidFill>
            </a:endParaRPr>
          </a:p>
        </p:txBody>
      </p:sp>
      <p:sp>
        <p:nvSpPr>
          <p:cNvPr id="185364" name="Rectangle 20"/>
          <p:cNvSpPr>
            <a:spLocks noChangeArrowheads="1"/>
          </p:cNvSpPr>
          <p:nvPr/>
        </p:nvSpPr>
        <p:spPr bwMode="auto">
          <a:xfrm>
            <a:off x="3324358" y="5248275"/>
            <a:ext cx="3219450" cy="381000"/>
          </a:xfrm>
          <a:prstGeom prst="rect">
            <a:avLst/>
          </a:prstGeom>
          <a:noFill/>
          <a:ln w="9525">
            <a:noFill/>
            <a:miter lim="800000"/>
            <a:headEnd/>
            <a:tailEnd/>
          </a:ln>
        </p:spPr>
        <p:txBody>
          <a:bodyPr anchor="ctr"/>
          <a:lstStyle/>
          <a:p>
            <a:pPr algn="ctr" eaLnBrk="0" hangingPunct="0"/>
            <a:r>
              <a:rPr lang="uk-UA" sz="1600" b="1" dirty="0" smtClean="0"/>
              <a:t>Технічні</a:t>
            </a:r>
            <a:endParaRPr lang="uk-UA" sz="1600" b="1" dirty="0"/>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a:srcRect/>
          <a:stretch>
            <a:fillRect/>
          </a:stretch>
        </p:blipFill>
        <p:spPr bwMode="auto">
          <a:xfrm>
            <a:off x="166688" y="142875"/>
            <a:ext cx="1533525" cy="1085850"/>
          </a:xfrm>
          <a:prstGeom prst="rect">
            <a:avLst/>
          </a:prstGeom>
          <a:noFill/>
          <a:ln w="9525">
            <a:noFill/>
            <a:miter lim="800000"/>
            <a:headEnd/>
            <a:tailEnd/>
          </a:ln>
        </p:spPr>
      </p:pic>
      <p:sp>
        <p:nvSpPr>
          <p:cNvPr id="49155" name="Прямоугольник 5"/>
          <p:cNvSpPr>
            <a:spLocks noChangeArrowheads="1"/>
          </p:cNvSpPr>
          <p:nvPr/>
        </p:nvSpPr>
        <p:spPr bwMode="auto">
          <a:xfrm>
            <a:off x="1952625" y="214313"/>
            <a:ext cx="7429500" cy="461962"/>
          </a:xfrm>
          <a:prstGeom prst="rect">
            <a:avLst/>
          </a:prstGeom>
          <a:noFill/>
          <a:ln w="9525">
            <a:noFill/>
            <a:miter lim="800000"/>
            <a:headEnd/>
            <a:tailEnd/>
          </a:ln>
        </p:spPr>
        <p:txBody>
          <a:bodyPr>
            <a:spAutoFit/>
          </a:bodyPr>
          <a:lstStyle/>
          <a:p>
            <a:pPr eaLnBrk="1" hangingPunct="1"/>
            <a:r>
              <a:rPr lang="uk-UA" sz="2400" b="1" dirty="0">
                <a:solidFill>
                  <a:srgbClr val="FFFF00"/>
                </a:solidFill>
              </a:rPr>
              <a:t>Ієрархія нормативних документів (Європа) </a:t>
            </a:r>
            <a:endParaRPr lang="uk-UA" sz="2400" dirty="0">
              <a:solidFill>
                <a:srgbClr val="FFFF00"/>
              </a:solidFill>
            </a:endParaRPr>
          </a:p>
        </p:txBody>
      </p:sp>
      <p:sp>
        <p:nvSpPr>
          <p:cNvPr id="8" name="Равнобедренный треугольник 7"/>
          <p:cNvSpPr/>
          <p:nvPr/>
        </p:nvSpPr>
        <p:spPr>
          <a:xfrm>
            <a:off x="952500" y="785813"/>
            <a:ext cx="8001000" cy="5072062"/>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uk-UA" dirty="0"/>
          </a:p>
        </p:txBody>
      </p:sp>
      <p:cxnSp>
        <p:nvCxnSpPr>
          <p:cNvPr id="10" name="Прямая соединительная линия 9"/>
          <p:cNvCxnSpPr/>
          <p:nvPr/>
        </p:nvCxnSpPr>
        <p:spPr>
          <a:xfrm>
            <a:off x="3952875" y="2071688"/>
            <a:ext cx="200025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6167438" y="1071563"/>
            <a:ext cx="3571875" cy="830262"/>
          </a:xfrm>
          <a:prstGeom prst="rect">
            <a:avLst/>
          </a:prstGeom>
        </p:spPr>
        <p:txBody>
          <a:bodyPr>
            <a:spAutoFit/>
          </a:bodyPr>
          <a:lstStyle/>
          <a:p>
            <a:pPr eaLnBrk="1" hangingPunct="1">
              <a:defRPr/>
            </a:pPr>
            <a:r>
              <a:rPr lang="ru-RU" sz="1600" b="1" dirty="0">
                <a:latin typeface="Times New Roman" pitchFamily="18" charset="0"/>
                <a:cs typeface="Times New Roman" pitchFamily="18" charset="0"/>
              </a:rPr>
              <a:t>Встановлює ОСНОВНІ вимоги з безпеки  </a:t>
            </a:r>
            <a:r>
              <a:rPr lang="uk-UA" sz="1600" b="1" dirty="0">
                <a:latin typeface="Times New Roman" pitchFamily="18" charset="0"/>
                <a:cs typeface="Times New Roman" pitchFamily="18" charset="0"/>
              </a:rPr>
              <a:t>споруд</a:t>
            </a:r>
            <a:r>
              <a:rPr lang="ru-RU" sz="1600" b="1" dirty="0">
                <a:latin typeface="Times New Roman" pitchFamily="18" charset="0"/>
                <a:cs typeface="Times New Roman" pitchFamily="18" charset="0"/>
              </a:rPr>
              <a:t> (</a:t>
            </a:r>
            <a:r>
              <a:rPr lang="ru-RU" sz="1600" b="1" cap="all" dirty="0">
                <a:latin typeface="Times New Roman" pitchFamily="18" charset="0"/>
                <a:cs typeface="Times New Roman" pitchFamily="18" charset="0"/>
              </a:rPr>
              <a:t>суттєві</a:t>
            </a:r>
            <a:r>
              <a:rPr lang="ru-RU" sz="1600" b="1" dirty="0">
                <a:latin typeface="Times New Roman" pitchFamily="18" charset="0"/>
                <a:cs typeface="Times New Roman" pitchFamily="18" charset="0"/>
              </a:rPr>
              <a:t> характеристики для виробів)</a:t>
            </a:r>
            <a:endParaRPr lang="uk-UA" sz="1600" b="1" dirty="0">
              <a:latin typeface="Times New Roman" pitchFamily="18" charset="0"/>
              <a:cs typeface="Times New Roman" pitchFamily="18" charset="0"/>
            </a:endParaRPr>
          </a:p>
        </p:txBody>
      </p:sp>
      <p:sp>
        <p:nvSpPr>
          <p:cNvPr id="14" name="Прямоугольник 13"/>
          <p:cNvSpPr/>
          <p:nvPr/>
        </p:nvSpPr>
        <p:spPr>
          <a:xfrm>
            <a:off x="4095750" y="1214438"/>
            <a:ext cx="1785938" cy="830262"/>
          </a:xfrm>
          <a:prstGeom prst="rect">
            <a:avLst/>
          </a:prstGeom>
        </p:spPr>
        <p:txBody>
          <a:bodyPr>
            <a:spAutoFit/>
          </a:bodyPr>
          <a:lstStyle/>
          <a:p>
            <a:pPr algn="ctr" eaLnBrk="1" hangingPunct="1">
              <a:lnSpc>
                <a:spcPct val="80000"/>
              </a:lnSpc>
              <a:defRPr/>
            </a:pPr>
            <a:r>
              <a:rPr lang="uk-UA" sz="2000" b="1" dirty="0">
                <a:effectLst>
                  <a:outerShdw blurRad="38100" dist="38100" dir="2700000" algn="tl">
                    <a:srgbClr val="000000">
                      <a:alpha val="43137"/>
                    </a:srgbClr>
                  </a:outerShdw>
                </a:effectLst>
                <a:latin typeface="+mn-lt"/>
                <a:cs typeface="Times New Roman" pitchFamily="18" charset="0"/>
              </a:rPr>
              <a:t>Регламент ЕС № 305/2011 </a:t>
            </a:r>
            <a:endParaRPr lang="uk-UA" sz="2000" dirty="0">
              <a:effectLst>
                <a:outerShdw blurRad="38100" dist="38100" dir="2700000" algn="tl">
                  <a:srgbClr val="000000">
                    <a:alpha val="43137"/>
                  </a:srgbClr>
                </a:outerShdw>
              </a:effectLst>
              <a:latin typeface="+mn-lt"/>
              <a:cs typeface="Times New Roman" pitchFamily="18" charset="0"/>
            </a:endParaRPr>
          </a:p>
        </p:txBody>
      </p:sp>
      <p:sp>
        <p:nvSpPr>
          <p:cNvPr id="15" name="Прямоугольник 14"/>
          <p:cNvSpPr/>
          <p:nvPr/>
        </p:nvSpPr>
        <p:spPr>
          <a:xfrm>
            <a:off x="4238625" y="2214563"/>
            <a:ext cx="1554163" cy="400050"/>
          </a:xfrm>
          <a:prstGeom prst="rect">
            <a:avLst/>
          </a:prstGeom>
        </p:spPr>
        <p:txBody>
          <a:bodyPr wrap="none">
            <a:spAutoFit/>
          </a:bodyPr>
          <a:lstStyle/>
          <a:p>
            <a:pPr algn="ctr" eaLnBrk="1" hangingPunct="1">
              <a:defRPr/>
            </a:pPr>
            <a:r>
              <a:rPr lang="uk-UA" sz="2000" b="1" dirty="0">
                <a:effectLst>
                  <a:outerShdw blurRad="38100" dist="38100" dir="2700000" algn="tl">
                    <a:srgbClr val="000000">
                      <a:alpha val="43137"/>
                    </a:srgbClr>
                  </a:outerShdw>
                </a:effectLst>
                <a:latin typeface="+mn-lt"/>
                <a:cs typeface="Times New Roman" pitchFamily="18" charset="0"/>
              </a:rPr>
              <a:t>Єврокоди </a:t>
            </a:r>
            <a:endParaRPr lang="uk-UA" sz="2000" dirty="0">
              <a:effectLst>
                <a:outerShdw blurRad="38100" dist="38100" dir="2700000" algn="tl">
                  <a:srgbClr val="000000">
                    <a:alpha val="43137"/>
                  </a:srgbClr>
                </a:outerShdw>
              </a:effectLst>
              <a:latin typeface="+mn-lt"/>
              <a:cs typeface="Times New Roman" pitchFamily="18" charset="0"/>
            </a:endParaRPr>
          </a:p>
        </p:txBody>
      </p:sp>
      <p:cxnSp>
        <p:nvCxnSpPr>
          <p:cNvPr id="18" name="Прямая соединительная линия 17"/>
          <p:cNvCxnSpPr/>
          <p:nvPr/>
        </p:nvCxnSpPr>
        <p:spPr>
          <a:xfrm>
            <a:off x="6238875" y="2071688"/>
            <a:ext cx="2643188" cy="158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1524000" y="2071688"/>
            <a:ext cx="2214563" cy="158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49163" name="Прямоугольник 19"/>
          <p:cNvSpPr>
            <a:spLocks noChangeArrowheads="1"/>
          </p:cNvSpPr>
          <p:nvPr/>
        </p:nvSpPr>
        <p:spPr bwMode="auto">
          <a:xfrm>
            <a:off x="6953250" y="2143125"/>
            <a:ext cx="2952750" cy="830263"/>
          </a:xfrm>
          <a:prstGeom prst="rect">
            <a:avLst/>
          </a:prstGeom>
          <a:noFill/>
          <a:ln w="9525">
            <a:noFill/>
            <a:miter lim="800000"/>
            <a:headEnd/>
            <a:tailEnd/>
          </a:ln>
        </p:spPr>
        <p:txBody>
          <a:bodyPr>
            <a:spAutoFit/>
          </a:bodyPr>
          <a:lstStyle/>
          <a:p>
            <a:pPr eaLnBrk="1" hangingPunct="1"/>
            <a:r>
              <a:rPr lang="ru-RU" sz="1600" b="1" dirty="0" err="1">
                <a:latin typeface="Times New Roman" pitchFamily="18" charset="0"/>
                <a:cs typeface="Times New Roman" pitchFamily="18" charset="0"/>
              </a:rPr>
              <a:t>Замінюють</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національні</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зводи</a:t>
            </a:r>
            <a:r>
              <a:rPr lang="ru-RU" sz="1600" b="1" dirty="0">
                <a:latin typeface="Times New Roman" pitchFamily="18" charset="0"/>
                <a:cs typeface="Times New Roman" pitchFamily="18" charset="0"/>
              </a:rPr>
              <a:t> правил  з </a:t>
            </a:r>
            <a:r>
              <a:rPr lang="ru-RU" sz="1600" b="1" dirty="0" err="1">
                <a:latin typeface="Times New Roman" pitchFamily="18" charset="0"/>
                <a:cs typeface="Times New Roman" pitchFamily="18" charset="0"/>
              </a:rPr>
              <a:t>проектування</a:t>
            </a:r>
            <a:r>
              <a:rPr lang="ru-RU" sz="1600" b="1" dirty="0">
                <a:latin typeface="Times New Roman" pitchFamily="18" charset="0"/>
                <a:cs typeface="Times New Roman" pitchFamily="18" charset="0"/>
              </a:rPr>
              <a:t> і </a:t>
            </a:r>
            <a:r>
              <a:rPr lang="ru-RU" sz="1600" b="1" dirty="0" err="1">
                <a:latin typeface="Times New Roman" pitchFamily="18" charset="0"/>
                <a:cs typeface="Times New Roman" pitchFamily="18" charset="0"/>
              </a:rPr>
              <a:t>забезпечують</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уніфікацію</a:t>
            </a:r>
            <a:endParaRPr lang="uk-UA" sz="1600" b="1" dirty="0">
              <a:latin typeface="Times New Roman" pitchFamily="18" charset="0"/>
              <a:cs typeface="Times New Roman" pitchFamily="18" charset="0"/>
            </a:endParaRPr>
          </a:p>
        </p:txBody>
      </p:sp>
      <p:cxnSp>
        <p:nvCxnSpPr>
          <p:cNvPr id="22" name="Прямая соединительная линия 21"/>
          <p:cNvCxnSpPr/>
          <p:nvPr/>
        </p:nvCxnSpPr>
        <p:spPr>
          <a:xfrm>
            <a:off x="3452813" y="2714625"/>
            <a:ext cx="300037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5881688" y="2428875"/>
            <a:ext cx="857250" cy="1588"/>
          </a:xfrm>
          <a:prstGeom prst="straightConnector1">
            <a:avLst/>
          </a:prstGeom>
          <a:ln w="34925" cap="sq">
            <a:solidFill>
              <a:schemeClr val="tx1"/>
            </a:solidFill>
            <a:miter lim="800000"/>
            <a:tailEnd type="arrow"/>
          </a:ln>
        </p:spPr>
        <p:style>
          <a:lnRef idx="1">
            <a:schemeClr val="accent1"/>
          </a:lnRef>
          <a:fillRef idx="0">
            <a:schemeClr val="accent1"/>
          </a:fillRef>
          <a:effectRef idx="0">
            <a:schemeClr val="accent1"/>
          </a:effectRef>
          <a:fontRef idx="minor">
            <a:schemeClr val="tx1"/>
          </a:fontRef>
        </p:style>
      </p:cxnSp>
      <p:sp>
        <p:nvSpPr>
          <p:cNvPr id="49166" name="Прямоугольник 41"/>
          <p:cNvSpPr>
            <a:spLocks noChangeArrowheads="1"/>
          </p:cNvSpPr>
          <p:nvPr/>
        </p:nvSpPr>
        <p:spPr bwMode="auto">
          <a:xfrm>
            <a:off x="3524250" y="2786063"/>
            <a:ext cx="2928938" cy="757237"/>
          </a:xfrm>
          <a:prstGeom prst="rect">
            <a:avLst/>
          </a:prstGeom>
          <a:noFill/>
          <a:ln w="9525">
            <a:noFill/>
            <a:miter lim="800000"/>
            <a:headEnd/>
            <a:tailEnd/>
          </a:ln>
        </p:spPr>
        <p:txBody>
          <a:bodyPr>
            <a:spAutoFit/>
          </a:bodyPr>
          <a:lstStyle/>
          <a:p>
            <a:pPr algn="ctr" eaLnBrk="1" hangingPunct="1">
              <a:lnSpc>
                <a:spcPct val="80000"/>
              </a:lnSpc>
            </a:pPr>
            <a:r>
              <a:rPr lang="ru-RU" b="1">
                <a:latin typeface="Times New Roman" pitchFamily="18" charset="0"/>
                <a:cs typeface="Times New Roman" pitchFamily="18" charset="0"/>
              </a:rPr>
              <a:t>Межнародні, європейські та національні стандарти на продукцію </a:t>
            </a:r>
            <a:endParaRPr lang="uk-UA" b="1">
              <a:latin typeface="Times New Roman" pitchFamily="18" charset="0"/>
              <a:cs typeface="Times New Roman" pitchFamily="18" charset="0"/>
            </a:endParaRPr>
          </a:p>
        </p:txBody>
      </p:sp>
      <p:sp>
        <p:nvSpPr>
          <p:cNvPr id="49167" name="Прямоугольник 42"/>
          <p:cNvSpPr>
            <a:spLocks noChangeArrowheads="1"/>
          </p:cNvSpPr>
          <p:nvPr/>
        </p:nvSpPr>
        <p:spPr bwMode="auto">
          <a:xfrm>
            <a:off x="3167063" y="3714750"/>
            <a:ext cx="3786187" cy="534988"/>
          </a:xfrm>
          <a:prstGeom prst="rect">
            <a:avLst/>
          </a:prstGeom>
          <a:noFill/>
          <a:ln w="9525">
            <a:noFill/>
            <a:miter lim="800000"/>
            <a:headEnd/>
            <a:tailEnd/>
          </a:ln>
        </p:spPr>
        <p:txBody>
          <a:bodyPr>
            <a:spAutoFit/>
          </a:bodyPr>
          <a:lstStyle/>
          <a:p>
            <a:pPr algn="ctr" eaLnBrk="1" hangingPunct="1">
              <a:lnSpc>
                <a:spcPct val="80000"/>
              </a:lnSpc>
            </a:pPr>
            <a:r>
              <a:rPr lang="ru-RU" b="1">
                <a:latin typeface="Times New Roman" pitchFamily="18" charset="0"/>
                <a:cs typeface="Times New Roman" pitchFamily="18" charset="0"/>
              </a:rPr>
              <a:t>Стандарти організацій                     (в т.ч. - альтернативні рішення</a:t>
            </a:r>
            <a:r>
              <a:rPr lang="ru-RU" sz="1400" b="1">
                <a:latin typeface="Times New Roman" pitchFamily="18" charset="0"/>
                <a:cs typeface="Times New Roman" pitchFamily="18" charset="0"/>
              </a:rPr>
              <a:t>) </a:t>
            </a:r>
            <a:endParaRPr lang="uk-UA" sz="1400" b="1">
              <a:latin typeface="Times New Roman" pitchFamily="18" charset="0"/>
              <a:cs typeface="Times New Roman" pitchFamily="18" charset="0"/>
            </a:endParaRPr>
          </a:p>
        </p:txBody>
      </p:sp>
      <p:cxnSp>
        <p:nvCxnSpPr>
          <p:cNvPr id="44" name="Прямая соединительная линия 43"/>
          <p:cNvCxnSpPr/>
          <p:nvPr/>
        </p:nvCxnSpPr>
        <p:spPr>
          <a:xfrm flipV="1">
            <a:off x="2738438" y="3571875"/>
            <a:ext cx="442912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9169" name="Прямоугольник 46"/>
          <p:cNvSpPr>
            <a:spLocks noChangeArrowheads="1"/>
          </p:cNvSpPr>
          <p:nvPr/>
        </p:nvSpPr>
        <p:spPr bwMode="auto">
          <a:xfrm>
            <a:off x="7596188" y="3643313"/>
            <a:ext cx="2309812" cy="338137"/>
          </a:xfrm>
          <a:prstGeom prst="rect">
            <a:avLst/>
          </a:prstGeom>
          <a:noFill/>
          <a:ln w="9525">
            <a:noFill/>
            <a:miter lim="800000"/>
            <a:headEnd/>
            <a:tailEnd/>
          </a:ln>
        </p:spPr>
        <p:txBody>
          <a:bodyPr>
            <a:spAutoFit/>
          </a:bodyPr>
          <a:lstStyle/>
          <a:p>
            <a:pPr eaLnBrk="1" hangingPunct="1"/>
            <a:r>
              <a:rPr lang="ru-RU" sz="1600" b="1">
                <a:latin typeface="Times New Roman" pitchFamily="18" charset="0"/>
                <a:cs typeface="Times New Roman" pitchFamily="18" charset="0"/>
              </a:rPr>
              <a:t>Нотифіковані органи</a:t>
            </a:r>
            <a:endParaRPr lang="uk-UA" sz="1600" b="1">
              <a:latin typeface="Times New Roman" pitchFamily="18" charset="0"/>
              <a:cs typeface="Times New Roman" pitchFamily="18" charset="0"/>
            </a:endParaRPr>
          </a:p>
        </p:txBody>
      </p:sp>
      <p:cxnSp>
        <p:nvCxnSpPr>
          <p:cNvPr id="48" name="Прямая со стрелкой 47"/>
          <p:cNvCxnSpPr/>
          <p:nvPr/>
        </p:nvCxnSpPr>
        <p:spPr>
          <a:xfrm>
            <a:off x="6738938" y="3786188"/>
            <a:ext cx="857250" cy="1587"/>
          </a:xfrm>
          <a:prstGeom prst="straightConnector1">
            <a:avLst/>
          </a:prstGeom>
          <a:ln w="34925" cap="sq">
            <a:solidFill>
              <a:schemeClr val="tx1"/>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2166938" y="4357688"/>
            <a:ext cx="5572125"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9172" name="Прямоугольник 50"/>
          <p:cNvSpPr>
            <a:spLocks noChangeArrowheads="1"/>
          </p:cNvSpPr>
          <p:nvPr/>
        </p:nvSpPr>
        <p:spPr bwMode="auto">
          <a:xfrm>
            <a:off x="2095500" y="4500563"/>
            <a:ext cx="5786438" cy="534987"/>
          </a:xfrm>
          <a:prstGeom prst="rect">
            <a:avLst/>
          </a:prstGeom>
          <a:noFill/>
          <a:ln w="9525">
            <a:noFill/>
            <a:miter lim="800000"/>
            <a:headEnd/>
            <a:tailEnd/>
          </a:ln>
        </p:spPr>
        <p:txBody>
          <a:bodyPr>
            <a:spAutoFit/>
          </a:bodyPr>
          <a:lstStyle/>
          <a:p>
            <a:pPr algn="ctr" eaLnBrk="1" hangingPunct="1">
              <a:lnSpc>
                <a:spcPct val="80000"/>
              </a:lnSpc>
            </a:pPr>
            <a:r>
              <a:rPr lang="ru-RU" b="1">
                <a:latin typeface="Times New Roman" pitchFamily="18" charset="0"/>
                <a:cs typeface="Times New Roman" pitchFamily="18" charset="0"/>
              </a:rPr>
              <a:t>Методичні розробки, настанови, рекомендації  (бізнес-асоціації, інститути, бюро та інше) </a:t>
            </a:r>
            <a:endParaRPr lang="uk-UA" b="1">
              <a:latin typeface="Times New Roman" pitchFamily="18" charset="0"/>
              <a:cs typeface="Times New Roman" pitchFamily="18" charset="0"/>
            </a:endParaRPr>
          </a:p>
        </p:txBody>
      </p:sp>
      <p:sp>
        <p:nvSpPr>
          <p:cNvPr id="49173" name="Прямоугольник 51"/>
          <p:cNvSpPr>
            <a:spLocks noChangeArrowheads="1"/>
          </p:cNvSpPr>
          <p:nvPr/>
        </p:nvSpPr>
        <p:spPr bwMode="auto">
          <a:xfrm>
            <a:off x="1952625" y="5286375"/>
            <a:ext cx="6215063" cy="534988"/>
          </a:xfrm>
          <a:prstGeom prst="rect">
            <a:avLst/>
          </a:prstGeom>
          <a:noFill/>
          <a:ln w="9525">
            <a:noFill/>
            <a:miter lim="800000"/>
            <a:headEnd/>
            <a:tailEnd/>
          </a:ln>
        </p:spPr>
        <p:txBody>
          <a:bodyPr>
            <a:spAutoFit/>
          </a:bodyPr>
          <a:lstStyle/>
          <a:p>
            <a:pPr algn="ctr" eaLnBrk="1" hangingPunct="1">
              <a:lnSpc>
                <a:spcPct val="80000"/>
              </a:lnSpc>
            </a:pPr>
            <a:r>
              <a:rPr lang="ru-RU" b="1">
                <a:latin typeface="Times New Roman" pitchFamily="18" charset="0"/>
                <a:cs typeface="Times New Roman" pitchFamily="18" charset="0"/>
              </a:rPr>
              <a:t>Виконавча документація підприємств (виробничі інструкції, технологічні карти та інше)</a:t>
            </a:r>
            <a:endParaRPr lang="uk-UA" b="1">
              <a:latin typeface="Times New Roman" pitchFamily="18" charset="0"/>
              <a:cs typeface="Times New Roman" pitchFamily="18" charset="0"/>
            </a:endParaRPr>
          </a:p>
        </p:txBody>
      </p:sp>
      <p:sp>
        <p:nvSpPr>
          <p:cNvPr id="53" name="Прямоугольник 52"/>
          <p:cNvSpPr/>
          <p:nvPr/>
        </p:nvSpPr>
        <p:spPr>
          <a:xfrm>
            <a:off x="952500" y="6143625"/>
            <a:ext cx="8001000" cy="42862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uk-UA" dirty="0"/>
          </a:p>
        </p:txBody>
      </p:sp>
      <p:cxnSp>
        <p:nvCxnSpPr>
          <p:cNvPr id="55" name="Прямая со стрелкой 54"/>
          <p:cNvCxnSpPr/>
          <p:nvPr/>
        </p:nvCxnSpPr>
        <p:spPr>
          <a:xfrm rot="5400000">
            <a:off x="1739106" y="5928519"/>
            <a:ext cx="428625"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p:nvPr/>
        </p:nvCxnSpPr>
        <p:spPr>
          <a:xfrm rot="5400000">
            <a:off x="4739481" y="5928519"/>
            <a:ext cx="428625"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rot="5400000">
            <a:off x="7739856" y="5928519"/>
            <a:ext cx="428625"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178" name="Прямоугольник 57"/>
          <p:cNvSpPr>
            <a:spLocks noChangeArrowheads="1"/>
          </p:cNvSpPr>
          <p:nvPr/>
        </p:nvSpPr>
        <p:spPr bwMode="auto">
          <a:xfrm>
            <a:off x="1738313" y="6215063"/>
            <a:ext cx="6215062" cy="314325"/>
          </a:xfrm>
          <a:prstGeom prst="rect">
            <a:avLst/>
          </a:prstGeom>
          <a:noFill/>
          <a:ln w="9525">
            <a:noFill/>
            <a:miter lim="800000"/>
            <a:headEnd/>
            <a:tailEnd/>
          </a:ln>
        </p:spPr>
        <p:txBody>
          <a:bodyPr>
            <a:spAutoFit/>
          </a:bodyPr>
          <a:lstStyle/>
          <a:p>
            <a:pPr algn="ctr" eaLnBrk="1" hangingPunct="1">
              <a:lnSpc>
                <a:spcPct val="80000"/>
              </a:lnSpc>
            </a:pPr>
            <a:r>
              <a:rPr lang="ru-RU">
                <a:latin typeface="Times New Roman" pitchFamily="18" charset="0"/>
                <a:cs typeface="Times New Roman" pitchFamily="18" charset="0"/>
              </a:rPr>
              <a:t>Продукція (роботи, послуги) підприємств</a:t>
            </a:r>
            <a:endParaRPr lang="uk-UA">
              <a:latin typeface="Times New Roman" pitchFamily="18" charset="0"/>
              <a:cs typeface="Times New Roman" pitchFamily="18" charset="0"/>
            </a:endParaRPr>
          </a:p>
        </p:txBody>
      </p:sp>
      <p:cxnSp>
        <p:nvCxnSpPr>
          <p:cNvPr id="59" name="Прямая соединительная линия 58"/>
          <p:cNvCxnSpPr/>
          <p:nvPr/>
        </p:nvCxnSpPr>
        <p:spPr>
          <a:xfrm>
            <a:off x="1524000" y="5143500"/>
            <a:ext cx="68580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9180" name="Прямоугольник 65"/>
          <p:cNvSpPr>
            <a:spLocks noChangeArrowheads="1"/>
          </p:cNvSpPr>
          <p:nvPr/>
        </p:nvSpPr>
        <p:spPr bwMode="auto">
          <a:xfrm>
            <a:off x="1809750" y="1214438"/>
            <a:ext cx="1628775" cy="369887"/>
          </a:xfrm>
          <a:prstGeom prst="rect">
            <a:avLst/>
          </a:prstGeom>
          <a:noFill/>
          <a:ln w="9525">
            <a:noFill/>
            <a:miter lim="800000"/>
            <a:headEnd/>
            <a:tailEnd/>
          </a:ln>
        </p:spPr>
        <p:txBody>
          <a:bodyPr wrap="none">
            <a:spAutoFit/>
          </a:bodyPr>
          <a:lstStyle/>
          <a:p>
            <a:pPr eaLnBrk="1" hangingPunct="1"/>
            <a:r>
              <a:rPr lang="uk-UA" b="1">
                <a:solidFill>
                  <a:srgbClr val="FF0000"/>
                </a:solidFill>
              </a:rPr>
              <a:t>Обов’язкові</a:t>
            </a:r>
            <a:r>
              <a:rPr lang="uk-UA" b="1"/>
              <a:t> </a:t>
            </a:r>
            <a:endParaRPr lang="uk-UA"/>
          </a:p>
        </p:txBody>
      </p:sp>
      <p:sp>
        <p:nvSpPr>
          <p:cNvPr id="49181" name="Прямоугольник 66"/>
          <p:cNvSpPr>
            <a:spLocks noChangeArrowheads="1"/>
          </p:cNvSpPr>
          <p:nvPr/>
        </p:nvSpPr>
        <p:spPr bwMode="auto">
          <a:xfrm>
            <a:off x="1023938" y="3000375"/>
            <a:ext cx="1681162" cy="369888"/>
          </a:xfrm>
          <a:prstGeom prst="rect">
            <a:avLst/>
          </a:prstGeom>
          <a:noFill/>
          <a:ln w="9525">
            <a:noFill/>
            <a:miter lim="800000"/>
            <a:headEnd/>
            <a:tailEnd/>
          </a:ln>
        </p:spPr>
        <p:txBody>
          <a:bodyPr wrap="none">
            <a:spAutoFit/>
          </a:bodyPr>
          <a:lstStyle/>
          <a:p>
            <a:pPr eaLnBrk="1" hangingPunct="1"/>
            <a:r>
              <a:rPr lang="uk-UA" b="1">
                <a:solidFill>
                  <a:srgbClr val="FFFF00"/>
                </a:solidFill>
              </a:rPr>
              <a:t>Добровільні</a:t>
            </a:r>
            <a:r>
              <a:rPr lang="uk-UA" b="1"/>
              <a:t> </a:t>
            </a:r>
            <a:endParaRPr lang="uk-U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821871" y="641268"/>
            <a:ext cx="8375650" cy="760021"/>
          </a:xfrm>
        </p:spPr>
        <p:txBody>
          <a:bodyPr/>
          <a:lstStyle/>
          <a:p>
            <a:pPr algn="ctr" eaLnBrk="1" hangingPunct="1">
              <a:lnSpc>
                <a:spcPts val="3400"/>
              </a:lnSpc>
            </a:pPr>
            <a:r>
              <a:rPr lang="uk-UA" sz="3600" b="0" dirty="0" smtClean="0">
                <a:solidFill>
                  <a:schemeClr val="tx1"/>
                </a:solidFill>
                <a:effectLst/>
              </a:rPr>
              <a:t>Угода про технічні бар'єри у торгівлі</a:t>
            </a:r>
            <a:endParaRPr lang="ru-RU" sz="3200" b="0" dirty="0" smtClean="0">
              <a:solidFill>
                <a:schemeClr val="tx1"/>
              </a:solidFill>
              <a:effectLst/>
              <a:cs typeface="Times New Roman" pitchFamily="18" charset="0"/>
            </a:endParaRPr>
          </a:p>
        </p:txBody>
      </p:sp>
      <p:sp>
        <p:nvSpPr>
          <p:cNvPr id="25603" name="Содержимое 2"/>
          <p:cNvSpPr>
            <a:spLocks noGrp="1"/>
          </p:cNvSpPr>
          <p:nvPr>
            <p:ph idx="1"/>
          </p:nvPr>
        </p:nvSpPr>
        <p:spPr>
          <a:xfrm>
            <a:off x="581891" y="1757548"/>
            <a:ext cx="9109922" cy="4399808"/>
          </a:xfrm>
        </p:spPr>
        <p:txBody>
          <a:bodyPr/>
          <a:lstStyle/>
          <a:p>
            <a:pPr>
              <a:buNone/>
            </a:pPr>
            <a:r>
              <a:rPr lang="uk-UA" sz="2800" dirty="0" smtClean="0"/>
              <a:t>     1. </a:t>
            </a:r>
            <a:r>
              <a:rPr lang="uk-UA" sz="2800" u="sng" dirty="0" smtClean="0"/>
              <a:t>Технічний регламент</a:t>
            </a:r>
            <a:r>
              <a:rPr lang="uk-UA" sz="2800" dirty="0" smtClean="0"/>
              <a:t/>
            </a:r>
            <a:br>
              <a:rPr lang="uk-UA" sz="2800" dirty="0" smtClean="0"/>
            </a:br>
            <a:r>
              <a:rPr lang="uk-UA" sz="2800" dirty="0" smtClean="0"/>
              <a:t>      Документ, у якому визначено характеристики товару або пов'язані з ними виробничі процеси чи способи виробництва, включаючи чинні адміністративні положення, </a:t>
            </a:r>
            <a:r>
              <a:rPr lang="uk-UA" sz="2800" u="sng" dirty="0" smtClean="0"/>
              <a:t>дотримання яких є обов'язковим</a:t>
            </a:r>
            <a:r>
              <a:rPr lang="uk-UA" sz="2800" dirty="0" smtClean="0"/>
              <a:t>. Він може також включати або містити тільки вимоги щодо термінології, позначок, пакування, маркування чи етикетування, які застосовуються до певного товару, виробничого процесу чи способу виробництва.</a:t>
            </a:r>
            <a:br>
              <a:rPr lang="uk-UA" sz="2800" dirty="0" smtClean="0"/>
            </a:br>
            <a:r>
              <a:rPr lang="uk-UA" sz="2800" dirty="0" smtClean="0"/>
              <a:t> </a:t>
            </a:r>
            <a:br>
              <a:rPr lang="uk-UA" sz="2800" dirty="0" smtClean="0"/>
            </a:br>
            <a:endParaRPr lang="uk-UA" sz="2800" dirty="0" smtClean="0"/>
          </a:p>
          <a:p>
            <a:pPr eaLnBrk="1" hangingPunct="1">
              <a:spcBef>
                <a:spcPts val="0"/>
              </a:spcBef>
              <a:buNone/>
            </a:pPr>
            <a:endParaRPr lang="uk-UA" sz="2800" dirty="0" smtClean="0">
              <a:effectLst/>
            </a:endParaRPr>
          </a:p>
        </p:txBody>
      </p:sp>
      <p:sp>
        <p:nvSpPr>
          <p:cNvPr id="4" name="Номер слайда 3"/>
          <p:cNvSpPr>
            <a:spLocks noGrp="1"/>
          </p:cNvSpPr>
          <p:nvPr>
            <p:ph type="sldNum" sz="quarter" idx="12"/>
          </p:nvPr>
        </p:nvSpPr>
        <p:spPr/>
        <p:txBody>
          <a:bodyPr/>
          <a:lstStyle/>
          <a:p>
            <a:pPr>
              <a:defRPr/>
            </a:pPr>
            <a:fld id="{E3598FF0-9459-4C72-AC47-260B59A0D032}" type="slidenum">
              <a:rPr lang="ru-RU" smtClean="0"/>
              <a:pPr>
                <a:defRPr/>
              </a:pPr>
              <a:t>3</a:t>
            </a:fld>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3122" name="Picture 2" descr="9"/>
          <p:cNvPicPr>
            <a:picLocks noGrp="1" noChangeAspect="1" noChangeArrowheads="1"/>
          </p:cNvPicPr>
          <p:nvPr>
            <p:ph/>
          </p:nvPr>
        </p:nvPicPr>
        <p:blipFill>
          <a:blip r:embed="rId2">
            <a:extLst>
              <a:ext uri="{28A0092B-C50C-407E-A947-70E740481C1C}">
                <a14:useLocalDpi xmlns:a14="http://schemas.microsoft.com/office/drawing/2010/main" val="0"/>
              </a:ext>
            </a:extLst>
          </a:blip>
          <a:srcRect l="6250" t="8292" r="7118" b="4033"/>
          <a:stretch>
            <a:fillRect/>
          </a:stretch>
        </p:blipFill>
        <p:spPr>
          <a:xfrm>
            <a:off x="450377" y="551274"/>
            <a:ext cx="9048466" cy="630672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Заголовок 1"/>
          <p:cNvSpPr txBox="1">
            <a:spLocks/>
          </p:cNvSpPr>
          <p:nvPr/>
        </p:nvSpPr>
        <p:spPr bwMode="auto">
          <a:xfrm>
            <a:off x="309741" y="117816"/>
            <a:ext cx="9329738" cy="43345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ctr">
              <a:lnSpc>
                <a:spcPct val="80000"/>
              </a:lnSpc>
              <a:buNone/>
            </a:pPr>
            <a:r>
              <a:rPr lang="uk-UA" kern="0" dirty="0" smtClean="0">
                <a:effectLst/>
              </a:rPr>
              <a:t>Структура </a:t>
            </a:r>
            <a:r>
              <a:rPr lang="uk-UA" kern="0" dirty="0" err="1" smtClean="0">
                <a:effectLst/>
              </a:rPr>
              <a:t>Єврокодів</a:t>
            </a:r>
            <a:endParaRPr lang="uk-UA" kern="0" dirty="0"/>
          </a:p>
        </p:txBody>
      </p:sp>
    </p:spTree>
    <p:extLst>
      <p:ext uri="{BB962C8B-B14F-4D97-AF65-F5344CB8AC3E}">
        <p14:creationId xmlns:p14="http://schemas.microsoft.com/office/powerpoint/2010/main" val="18431882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1462" y="276226"/>
            <a:ext cx="9329738" cy="952500"/>
          </a:xfrm>
        </p:spPr>
        <p:txBody>
          <a:bodyPr/>
          <a:lstStyle/>
          <a:p>
            <a:pPr algn="ctr">
              <a:lnSpc>
                <a:spcPct val="80000"/>
              </a:lnSpc>
            </a:pPr>
            <a:r>
              <a:rPr lang="uk-UA" sz="3200" b="0" dirty="0" smtClean="0">
                <a:solidFill>
                  <a:schemeClr val="tx1"/>
                </a:solidFill>
                <a:effectLst/>
              </a:rPr>
              <a:t>ЗУ «Про </a:t>
            </a:r>
            <a:r>
              <a:rPr lang="uk-UA" sz="3200" b="0" dirty="0">
                <a:solidFill>
                  <a:schemeClr val="tx1"/>
                </a:solidFill>
                <a:effectLst/>
              </a:rPr>
              <a:t>державний ринковий нагляд і контроль нехарчової </a:t>
            </a:r>
            <a:r>
              <a:rPr lang="uk-UA" sz="3200" b="0" dirty="0" smtClean="0">
                <a:solidFill>
                  <a:schemeClr val="tx1"/>
                </a:solidFill>
                <a:effectLst/>
              </a:rPr>
              <a:t>продукції» </a:t>
            </a:r>
            <a:r>
              <a:rPr lang="ru-RU" sz="3200" b="0" dirty="0" err="1">
                <a:solidFill>
                  <a:schemeClr val="tx1"/>
                </a:solidFill>
                <a:effectLst/>
              </a:rPr>
              <a:t>від</a:t>
            </a:r>
            <a:r>
              <a:rPr lang="ru-RU" sz="3200" b="0" dirty="0">
                <a:solidFill>
                  <a:schemeClr val="tx1"/>
                </a:solidFill>
                <a:effectLst/>
              </a:rPr>
              <a:t> 02.12.2010 № 2735-</a:t>
            </a:r>
            <a:r>
              <a:rPr lang="en-US" sz="3200" b="0" dirty="0" smtClean="0">
                <a:solidFill>
                  <a:schemeClr val="tx1"/>
                </a:solidFill>
                <a:effectLst/>
              </a:rPr>
              <a:t>VI</a:t>
            </a:r>
            <a:endParaRPr lang="uk-UA" sz="3200" b="0" dirty="0">
              <a:solidFill>
                <a:schemeClr val="tx1"/>
              </a:solidFill>
            </a:endParaRPr>
          </a:p>
        </p:txBody>
      </p:sp>
      <p:sp>
        <p:nvSpPr>
          <p:cNvPr id="8" name="Прямоугольник 7"/>
          <p:cNvSpPr/>
          <p:nvPr/>
        </p:nvSpPr>
        <p:spPr>
          <a:xfrm>
            <a:off x="928688" y="1871664"/>
            <a:ext cx="8672512" cy="4201150"/>
          </a:xfrm>
          <a:prstGeom prst="rect">
            <a:avLst/>
          </a:prstGeom>
        </p:spPr>
        <p:txBody>
          <a:bodyPr wrap="square">
            <a:spAutoFit/>
          </a:bodyPr>
          <a:lstStyle/>
          <a:p>
            <a:pPr>
              <a:spcAft>
                <a:spcPts val="1800"/>
              </a:spcAft>
            </a:pPr>
            <a:r>
              <a:rPr lang="uk-UA" sz="2800" b="1" i="1" dirty="0" smtClean="0">
                <a:effectLst/>
                <a:latin typeface="+mj-lt"/>
              </a:rPr>
              <a:t>встановлені вимоги </a:t>
            </a:r>
            <a:r>
              <a:rPr lang="uk-UA" sz="2800" b="0" i="0" dirty="0" smtClean="0">
                <a:effectLst/>
                <a:latin typeface="+mj-lt"/>
              </a:rPr>
              <a:t>- вимоги щодо нехарчової продукції та її обігу на ринку України, </a:t>
            </a:r>
            <a:r>
              <a:rPr lang="uk-UA" sz="2800" b="0" i="0" u="sng" dirty="0" smtClean="0">
                <a:effectLst/>
                <a:latin typeface="+mj-lt"/>
              </a:rPr>
              <a:t>встановлені технічними регламентами</a:t>
            </a:r>
            <a:endParaRPr lang="uk-UA" sz="2800" b="0" i="0" dirty="0" smtClean="0">
              <a:effectLst/>
              <a:latin typeface="+mj-lt"/>
            </a:endParaRPr>
          </a:p>
          <a:p>
            <a:pPr>
              <a:spcAft>
                <a:spcPts val="1800"/>
              </a:spcAft>
            </a:pPr>
            <a:r>
              <a:rPr lang="uk-UA" sz="2800" b="1" i="1" dirty="0">
                <a:latin typeface="+mj-lt"/>
              </a:rPr>
              <a:t>державний контроль продукції </a:t>
            </a:r>
            <a:r>
              <a:rPr lang="uk-UA" sz="2800" dirty="0" smtClean="0">
                <a:latin typeface="+mj-lt"/>
              </a:rPr>
              <a:t>- діяльність органів доходів і зборів із </a:t>
            </a:r>
            <a:r>
              <a:rPr lang="uk-UA" sz="2800" u="sng" dirty="0" smtClean="0">
                <a:latin typeface="+mj-lt"/>
              </a:rPr>
              <a:t>забезпечення відповідності</a:t>
            </a:r>
            <a:r>
              <a:rPr lang="uk-UA" sz="2800" dirty="0" smtClean="0">
                <a:latin typeface="+mj-lt"/>
              </a:rPr>
              <a:t> продукції, що ввозиться на митну територію України для вільного обігу, </a:t>
            </a:r>
            <a:r>
              <a:rPr lang="uk-UA" sz="2800" u="sng" dirty="0" smtClean="0">
                <a:latin typeface="+mj-lt"/>
              </a:rPr>
              <a:t>встановленим вимогам</a:t>
            </a:r>
            <a:r>
              <a:rPr lang="uk-UA" sz="2800" dirty="0" smtClean="0">
                <a:latin typeface="+mj-lt"/>
              </a:rPr>
              <a:t>, а також </a:t>
            </a:r>
            <a:r>
              <a:rPr lang="uk-UA" sz="2800" u="sng" dirty="0" smtClean="0">
                <a:latin typeface="+mj-lt"/>
              </a:rPr>
              <a:t>забезпечення відсутності загроз</a:t>
            </a:r>
            <a:r>
              <a:rPr lang="uk-UA" sz="2800" dirty="0" smtClean="0">
                <a:latin typeface="+mj-lt"/>
              </a:rPr>
              <a:t> від такої продукції суспільним інтересам</a:t>
            </a:r>
            <a:endParaRPr lang="uk-UA" sz="2800" dirty="0">
              <a:latin typeface="+mj-lt"/>
            </a:endParaRPr>
          </a:p>
        </p:txBody>
      </p:sp>
      <p:sp>
        <p:nvSpPr>
          <p:cNvPr id="4" name="Номер слайда 3"/>
          <p:cNvSpPr>
            <a:spLocks noGrp="1"/>
          </p:cNvSpPr>
          <p:nvPr>
            <p:ph type="sldNum" sz="quarter" idx="12"/>
          </p:nvPr>
        </p:nvSpPr>
        <p:spPr/>
        <p:txBody>
          <a:bodyPr/>
          <a:lstStyle/>
          <a:p>
            <a:pPr>
              <a:defRPr/>
            </a:pPr>
            <a:fld id="{E3598FF0-9459-4C72-AC47-260B59A0D032}" type="slidenum">
              <a:rPr lang="ru-RU" smtClean="0"/>
              <a:pPr>
                <a:defRPr/>
              </a:pPr>
              <a:t>31</a:t>
            </a:fld>
            <a:endParaRPr lang="ru-RU"/>
          </a:p>
        </p:txBody>
      </p:sp>
    </p:spTree>
    <p:extLst>
      <p:ext uri="{BB962C8B-B14F-4D97-AF65-F5344CB8AC3E}">
        <p14:creationId xmlns:p14="http://schemas.microsoft.com/office/powerpoint/2010/main" val="15685536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1462" y="276226"/>
            <a:ext cx="9329738" cy="952500"/>
          </a:xfrm>
        </p:spPr>
        <p:txBody>
          <a:bodyPr/>
          <a:lstStyle/>
          <a:p>
            <a:pPr algn="ctr">
              <a:lnSpc>
                <a:spcPct val="80000"/>
              </a:lnSpc>
            </a:pPr>
            <a:r>
              <a:rPr lang="uk-UA" sz="3200" b="0" dirty="0" smtClean="0">
                <a:solidFill>
                  <a:schemeClr val="tx1"/>
                </a:solidFill>
                <a:effectLst/>
              </a:rPr>
              <a:t>ЗУ «Про </a:t>
            </a:r>
            <a:r>
              <a:rPr lang="uk-UA" sz="3200" b="0" dirty="0">
                <a:solidFill>
                  <a:schemeClr val="tx1"/>
                </a:solidFill>
                <a:effectLst/>
              </a:rPr>
              <a:t>державний ринковий нагляд і контроль нехарчової </a:t>
            </a:r>
            <a:r>
              <a:rPr lang="uk-UA" sz="3200" b="0" dirty="0" smtClean="0">
                <a:solidFill>
                  <a:schemeClr val="tx1"/>
                </a:solidFill>
                <a:effectLst/>
              </a:rPr>
              <a:t>продукції» </a:t>
            </a:r>
            <a:r>
              <a:rPr lang="ru-RU" sz="3200" b="0" dirty="0" err="1">
                <a:solidFill>
                  <a:schemeClr val="tx1"/>
                </a:solidFill>
                <a:effectLst/>
              </a:rPr>
              <a:t>від</a:t>
            </a:r>
            <a:r>
              <a:rPr lang="ru-RU" sz="3200" b="0" dirty="0">
                <a:solidFill>
                  <a:schemeClr val="tx1"/>
                </a:solidFill>
                <a:effectLst/>
              </a:rPr>
              <a:t> 02.12.2010 № 2735-</a:t>
            </a:r>
            <a:r>
              <a:rPr lang="en-US" sz="3200" b="0" dirty="0" smtClean="0">
                <a:solidFill>
                  <a:schemeClr val="tx1"/>
                </a:solidFill>
                <a:effectLst/>
              </a:rPr>
              <a:t>VI</a:t>
            </a:r>
            <a:endParaRPr lang="uk-UA" sz="3200" b="0" dirty="0">
              <a:solidFill>
                <a:schemeClr val="tx1"/>
              </a:solidFill>
            </a:endParaRPr>
          </a:p>
        </p:txBody>
      </p:sp>
      <p:sp>
        <p:nvSpPr>
          <p:cNvPr id="8" name="Прямоугольник 7"/>
          <p:cNvSpPr/>
          <p:nvPr/>
        </p:nvSpPr>
        <p:spPr>
          <a:xfrm>
            <a:off x="928688" y="1343027"/>
            <a:ext cx="8672512" cy="4576637"/>
          </a:xfrm>
          <a:prstGeom prst="rect">
            <a:avLst/>
          </a:prstGeom>
        </p:spPr>
        <p:txBody>
          <a:bodyPr wrap="square">
            <a:spAutoFit/>
          </a:bodyPr>
          <a:lstStyle/>
          <a:p>
            <a:pPr>
              <a:lnSpc>
                <a:spcPct val="80000"/>
              </a:lnSpc>
              <a:spcAft>
                <a:spcPts val="1800"/>
              </a:spcAft>
            </a:pPr>
            <a:r>
              <a:rPr lang="uk-UA" sz="2800" dirty="0" smtClean="0">
                <a:latin typeface="+mn-lt"/>
              </a:rPr>
              <a:t>Стаття 8. Обов'язки суб'єктів господарювання</a:t>
            </a:r>
          </a:p>
          <a:p>
            <a:pPr>
              <a:lnSpc>
                <a:spcPct val="80000"/>
              </a:lnSpc>
              <a:spcAft>
                <a:spcPts val="1800"/>
              </a:spcAft>
            </a:pPr>
            <a:r>
              <a:rPr lang="uk-UA" sz="2800" dirty="0" smtClean="0">
                <a:latin typeface="+mn-lt"/>
              </a:rPr>
              <a:t>      6. Суб'єкти господарювання зобов'язані зберігати документацію, визначену в частині п'ятій цієї статті, </a:t>
            </a:r>
            <a:r>
              <a:rPr lang="uk-UA" sz="2800" u="sng" dirty="0" smtClean="0">
                <a:latin typeface="+mn-lt"/>
              </a:rPr>
              <a:t>протягом строку, встановленого відповідним технічним регламентом</a:t>
            </a:r>
            <a:r>
              <a:rPr lang="uk-UA" sz="2800" dirty="0" smtClean="0">
                <a:latin typeface="+mn-lt"/>
              </a:rPr>
              <a:t>, а якщо такий строк технічним регламентом не встановлено:</a:t>
            </a:r>
          </a:p>
          <a:p>
            <a:pPr>
              <a:lnSpc>
                <a:spcPct val="80000"/>
              </a:lnSpc>
              <a:spcAft>
                <a:spcPts val="1800"/>
              </a:spcAft>
            </a:pPr>
            <a:r>
              <a:rPr lang="uk-UA" sz="2800" dirty="0" smtClean="0">
                <a:latin typeface="+mn-lt"/>
              </a:rPr>
              <a:t>      1) виробник - протягом десяти років з дня введення ним відповідної продукції в обіг;</a:t>
            </a:r>
          </a:p>
          <a:p>
            <a:pPr>
              <a:lnSpc>
                <a:spcPct val="80000"/>
              </a:lnSpc>
              <a:spcAft>
                <a:spcPts val="1800"/>
              </a:spcAft>
            </a:pPr>
            <a:r>
              <a:rPr lang="uk-UA" sz="2800" dirty="0" smtClean="0">
                <a:latin typeface="+mn-lt"/>
              </a:rPr>
              <a:t>      2) уповноважений представник, імпортер або розповсюджувач - протягом десяти років з дня одержання ним відповідної продукції.</a:t>
            </a:r>
            <a:endParaRPr lang="uk-UA" sz="2800" dirty="0">
              <a:latin typeface="+mn-l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32</a:t>
            </a:fld>
            <a:endParaRPr lang="ru-RU"/>
          </a:p>
        </p:txBody>
      </p:sp>
    </p:spTree>
    <p:extLst>
      <p:ext uri="{BB962C8B-B14F-4D97-AF65-F5344CB8AC3E}">
        <p14:creationId xmlns:p14="http://schemas.microsoft.com/office/powerpoint/2010/main" val="16712061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906000" cy="952500"/>
          </a:xfrm>
        </p:spPr>
        <p:txBody>
          <a:bodyPr/>
          <a:lstStyle/>
          <a:p>
            <a:pPr algn="ctr">
              <a:lnSpc>
                <a:spcPct val="80000"/>
              </a:lnSpc>
            </a:pPr>
            <a:r>
              <a:rPr lang="uk-UA" sz="3200" b="0" dirty="0" smtClean="0">
                <a:solidFill>
                  <a:schemeClr val="tx1"/>
                </a:solidFill>
                <a:effectLst/>
              </a:rPr>
              <a:t>ЗУ </a:t>
            </a:r>
            <a:r>
              <a:rPr lang="ru-RU" sz="3200" b="0" dirty="0" smtClean="0">
                <a:solidFill>
                  <a:schemeClr val="tx1"/>
                </a:solidFill>
                <a:effectLst/>
              </a:rPr>
              <a:t>«</a:t>
            </a:r>
            <a:r>
              <a:rPr lang="uk-UA" sz="3200" b="0" dirty="0" smtClean="0">
                <a:solidFill>
                  <a:schemeClr val="tx1"/>
                </a:solidFill>
                <a:effectLst/>
              </a:rPr>
              <a:t>П</a:t>
            </a:r>
            <a:r>
              <a:rPr lang="uk-UA" sz="3200" b="0" dirty="0" smtClean="0">
                <a:solidFill>
                  <a:schemeClr val="tx1"/>
                </a:solidFill>
              </a:rPr>
              <a:t>ро технічні регламенти та оцінку відповідності</a:t>
            </a:r>
            <a:r>
              <a:rPr lang="ru-RU" sz="3200" b="0" dirty="0" smtClean="0">
                <a:solidFill>
                  <a:schemeClr val="tx1"/>
                </a:solidFill>
                <a:effectLst/>
              </a:rPr>
              <a:t>»</a:t>
            </a:r>
            <a:endParaRPr lang="uk-UA" sz="3200" b="0" dirty="0">
              <a:solidFill>
                <a:schemeClr val="tx1"/>
              </a:solidFill>
            </a:endParaRPr>
          </a:p>
        </p:txBody>
      </p:sp>
      <p:sp>
        <p:nvSpPr>
          <p:cNvPr id="8" name="Прямоугольник 7"/>
          <p:cNvSpPr/>
          <p:nvPr/>
        </p:nvSpPr>
        <p:spPr>
          <a:xfrm>
            <a:off x="928688" y="1343027"/>
            <a:ext cx="8672512" cy="5262979"/>
          </a:xfrm>
          <a:prstGeom prst="rect">
            <a:avLst/>
          </a:prstGeom>
        </p:spPr>
        <p:txBody>
          <a:bodyPr wrap="square">
            <a:spAutoFit/>
          </a:bodyPr>
          <a:lstStyle/>
          <a:p>
            <a:r>
              <a:rPr lang="uk-UA" sz="2800" i="1" dirty="0" smtClean="0">
                <a:latin typeface="+mj-lt"/>
              </a:rPr>
              <a:t>документ про відповідність </a:t>
            </a:r>
            <a:r>
              <a:rPr lang="uk-UA" sz="2800" dirty="0" smtClean="0">
                <a:latin typeface="+mj-lt"/>
              </a:rPr>
              <a:t>- декларація (в тому числі декларація про відповідність), протокол (у тому числі протокол випробувань), звіт, висновок, свідоцтво, сертифікат (у тому числі сертифікат відповідності) або будь-який інший документ, що </a:t>
            </a:r>
            <a:r>
              <a:rPr lang="uk-UA" sz="2800" u="sng" dirty="0" smtClean="0">
                <a:latin typeface="+mj-lt"/>
              </a:rPr>
              <a:t>підтверджує виконання визначених вимог</a:t>
            </a:r>
            <a:r>
              <a:rPr lang="uk-UA" sz="2800" dirty="0" smtClean="0">
                <a:latin typeface="+mj-lt"/>
              </a:rPr>
              <a:t>, які стосуються об’єкта оцінки відповідності;</a:t>
            </a:r>
          </a:p>
          <a:p>
            <a:r>
              <a:rPr lang="uk-UA" sz="2800" i="1" dirty="0" smtClean="0">
                <a:latin typeface="+mj-lt"/>
              </a:rPr>
              <a:t>оцінка відповідності </a:t>
            </a:r>
            <a:r>
              <a:rPr lang="uk-UA" sz="2800" dirty="0" smtClean="0">
                <a:latin typeface="+mj-lt"/>
              </a:rPr>
              <a:t>- </a:t>
            </a:r>
            <a:r>
              <a:rPr lang="uk-UA" sz="2800" u="sng" dirty="0" smtClean="0">
                <a:latin typeface="+mj-lt"/>
              </a:rPr>
              <a:t>процес доведення того, що визначені вимоги</a:t>
            </a:r>
            <a:r>
              <a:rPr lang="uk-UA" sz="2800" dirty="0" smtClean="0">
                <a:latin typeface="+mj-lt"/>
              </a:rPr>
              <a:t>, які стосуються продукції, процесу, послуги, системи, особи чи органу, </a:t>
            </a:r>
            <a:r>
              <a:rPr lang="uk-UA" sz="2800" u="sng" dirty="0" smtClean="0">
                <a:latin typeface="+mj-lt"/>
              </a:rPr>
              <a:t>були виконані</a:t>
            </a:r>
            <a:r>
              <a:rPr lang="uk-UA" sz="2800" dirty="0" smtClean="0">
                <a:latin typeface="+mj-lt"/>
              </a:rPr>
              <a:t>. Оцінка відповідності органу здійснюється шляхом акредитації органів з оцінки відповідності;</a:t>
            </a:r>
            <a:endParaRPr lang="ru-RU" sz="2800" dirty="0">
              <a:latin typeface="+mj-l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33</a:t>
            </a:fld>
            <a:endParaRPr lang="ru-RU"/>
          </a:p>
        </p:txBody>
      </p:sp>
    </p:spTree>
    <p:extLst>
      <p:ext uri="{BB962C8B-B14F-4D97-AF65-F5344CB8AC3E}">
        <p14:creationId xmlns:p14="http://schemas.microsoft.com/office/powerpoint/2010/main" val="16712061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08759"/>
            <a:ext cx="9906000" cy="952500"/>
          </a:xfrm>
        </p:spPr>
        <p:txBody>
          <a:bodyPr/>
          <a:lstStyle/>
          <a:p>
            <a:pPr algn="ctr">
              <a:lnSpc>
                <a:spcPct val="80000"/>
              </a:lnSpc>
            </a:pPr>
            <a:r>
              <a:rPr lang="uk-UA" sz="3200" b="0" dirty="0" smtClean="0">
                <a:solidFill>
                  <a:schemeClr val="tx1"/>
                </a:solidFill>
                <a:effectLst/>
              </a:rPr>
              <a:t>ЗУ </a:t>
            </a:r>
            <a:r>
              <a:rPr lang="ru-RU" sz="3200" b="0" dirty="0" smtClean="0">
                <a:solidFill>
                  <a:schemeClr val="tx1"/>
                </a:solidFill>
                <a:effectLst/>
              </a:rPr>
              <a:t>«</a:t>
            </a:r>
            <a:r>
              <a:rPr lang="uk-UA" sz="3200" b="0" dirty="0" smtClean="0">
                <a:solidFill>
                  <a:schemeClr val="tx1"/>
                </a:solidFill>
                <a:effectLst/>
              </a:rPr>
              <a:t>П</a:t>
            </a:r>
            <a:r>
              <a:rPr lang="uk-UA" sz="3200" b="0" dirty="0" smtClean="0">
                <a:solidFill>
                  <a:schemeClr val="tx1"/>
                </a:solidFill>
              </a:rPr>
              <a:t>ро технічні регламенти та оцінку відповідності</a:t>
            </a:r>
            <a:r>
              <a:rPr lang="ru-RU" sz="3200" b="0" dirty="0" smtClean="0">
                <a:solidFill>
                  <a:schemeClr val="tx1"/>
                </a:solidFill>
                <a:effectLst/>
              </a:rPr>
              <a:t>»</a:t>
            </a:r>
            <a:endParaRPr lang="uk-UA" sz="3200" b="0" dirty="0">
              <a:solidFill>
                <a:schemeClr val="tx1"/>
              </a:solidFill>
            </a:endParaRPr>
          </a:p>
        </p:txBody>
      </p:sp>
      <p:sp>
        <p:nvSpPr>
          <p:cNvPr id="8" name="Прямоугольник 7"/>
          <p:cNvSpPr/>
          <p:nvPr/>
        </p:nvSpPr>
        <p:spPr>
          <a:xfrm>
            <a:off x="964314" y="1877416"/>
            <a:ext cx="8672512" cy="3693319"/>
          </a:xfrm>
          <a:prstGeom prst="rect">
            <a:avLst/>
          </a:prstGeom>
        </p:spPr>
        <p:txBody>
          <a:bodyPr wrap="square">
            <a:spAutoFit/>
          </a:bodyPr>
          <a:lstStyle/>
          <a:p>
            <a:r>
              <a:rPr lang="uk-UA" sz="2800" i="1" dirty="0" smtClean="0">
                <a:latin typeface="+mj-lt"/>
              </a:rPr>
              <a:t>Сертифікація</a:t>
            </a:r>
            <a:r>
              <a:rPr lang="uk-UA" sz="2800" dirty="0" smtClean="0">
                <a:latin typeface="+mj-lt"/>
              </a:rPr>
              <a:t> - </a:t>
            </a:r>
            <a:r>
              <a:rPr lang="uk-UA" sz="2800" u="sng" dirty="0" smtClean="0">
                <a:latin typeface="+mj-lt"/>
              </a:rPr>
              <a:t>підтвердження відповідності</a:t>
            </a:r>
            <a:r>
              <a:rPr lang="uk-UA" sz="2800" dirty="0" smtClean="0">
                <a:latin typeface="+mj-lt"/>
              </a:rPr>
              <a:t> третьою стороною (особою, яка є незалежною від особи, що надає об’єкт оцінки відповідності, та від особи, що заінтересована в такому об’єкті як споживач чи користувач), </a:t>
            </a:r>
            <a:r>
              <a:rPr lang="uk-UA" sz="2800" u="sng" dirty="0" smtClean="0">
                <a:latin typeface="+mj-lt"/>
              </a:rPr>
              <a:t>яке стосується продукції, процесів, послуг, систем або персоналу</a:t>
            </a:r>
            <a:endParaRPr lang="ru-RU" sz="2800" u="sng" dirty="0" smtClean="0">
              <a:latin typeface="+mj-lt"/>
            </a:endParaRPr>
          </a:p>
          <a:p>
            <a:pPr>
              <a:spcBef>
                <a:spcPts val="1200"/>
              </a:spcBef>
            </a:pPr>
            <a:r>
              <a:rPr lang="uk-UA" sz="2800" i="1" dirty="0" smtClean="0">
                <a:latin typeface="+mj-lt"/>
              </a:rPr>
              <a:t>Система оцінки відповідності</a:t>
            </a:r>
            <a:r>
              <a:rPr lang="uk-UA" sz="2800" dirty="0" smtClean="0">
                <a:latin typeface="+mj-lt"/>
              </a:rPr>
              <a:t> - </a:t>
            </a:r>
            <a:r>
              <a:rPr lang="uk-UA" sz="2800" u="sng" dirty="0" smtClean="0">
                <a:latin typeface="+mj-lt"/>
              </a:rPr>
              <a:t>правила, процедури та управління</a:t>
            </a:r>
            <a:r>
              <a:rPr lang="uk-UA" sz="2800" dirty="0" smtClean="0">
                <a:latin typeface="+mj-lt"/>
              </a:rPr>
              <a:t> для проведення оцінки відповідності</a:t>
            </a:r>
            <a:endParaRPr lang="ru-RU" sz="2800" dirty="0">
              <a:latin typeface="+mj-l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34</a:t>
            </a:fld>
            <a:endParaRPr lang="ru-RU"/>
          </a:p>
        </p:txBody>
      </p:sp>
    </p:spTree>
    <p:extLst>
      <p:ext uri="{BB962C8B-B14F-4D97-AF65-F5344CB8AC3E}">
        <p14:creationId xmlns:p14="http://schemas.microsoft.com/office/powerpoint/2010/main" val="16712061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1017588" y="1519634"/>
            <a:ext cx="8612187" cy="2017712"/>
          </a:xfrm>
        </p:spPr>
        <p:txBody>
          <a:bodyPr/>
          <a:lstStyle/>
          <a:p>
            <a:pPr marL="0" indent="0">
              <a:lnSpc>
                <a:spcPct val="90000"/>
              </a:lnSpc>
              <a:spcBef>
                <a:spcPts val="0"/>
              </a:spcBef>
              <a:spcAft>
                <a:spcPts val="600"/>
              </a:spcAft>
              <a:buFont typeface="Wingdings" panose="05000000000000000000" pitchFamily="2" charset="2"/>
              <a:buNone/>
              <a:defRPr/>
            </a:pPr>
            <a:r>
              <a:rPr lang="uk-UA" sz="2800" dirty="0" smtClean="0">
                <a:effectLst/>
              </a:rPr>
              <a:t>Відповідальні Архітектор, інші проектувальники, які здійснюють роботи по створенню об'єктів архітектури, </a:t>
            </a:r>
            <a:r>
              <a:rPr lang="uk-UA" sz="2800" u="sng" dirty="0" smtClean="0">
                <a:effectLst/>
              </a:rPr>
              <a:t>зобов'язані</a:t>
            </a:r>
            <a:r>
              <a:rPr lang="uk-UA" sz="2800" dirty="0" smtClean="0">
                <a:effectLst/>
              </a:rPr>
              <a:t>:</a:t>
            </a:r>
          </a:p>
          <a:p>
            <a:pPr marL="0" indent="0">
              <a:lnSpc>
                <a:spcPct val="90000"/>
              </a:lnSpc>
              <a:spcBef>
                <a:spcPts val="0"/>
              </a:spcBef>
              <a:spcAft>
                <a:spcPts val="600"/>
              </a:spcAft>
              <a:buFont typeface="Wingdings" panose="05000000000000000000" pitchFamily="2" charset="2"/>
              <a:buNone/>
              <a:defRPr/>
            </a:pPr>
            <a:r>
              <a:rPr lang="uk-UA" sz="2800" dirty="0" smtClean="0">
                <a:effectLst/>
              </a:rPr>
              <a:t>      </a:t>
            </a:r>
            <a:r>
              <a:rPr lang="uk-UA" sz="2800" u="sng" dirty="0" smtClean="0">
                <a:effectLst/>
              </a:rPr>
              <a:t>додержуватися державних стандартів, норм і правил</a:t>
            </a:r>
            <a:r>
              <a:rPr lang="uk-UA" sz="2800" dirty="0" smtClean="0">
                <a:effectLst/>
              </a:rPr>
              <a:t>, вимог вихідних даних на проектування</a:t>
            </a:r>
            <a:r>
              <a:rPr lang="uk-UA" sz="2800" dirty="0" smtClean="0"/>
              <a:t>; </a:t>
            </a:r>
            <a:endParaRPr lang="uk-UA" sz="2800" dirty="0">
              <a:effectLst/>
            </a:endParaRPr>
          </a:p>
        </p:txBody>
      </p:sp>
      <p:sp>
        <p:nvSpPr>
          <p:cNvPr id="6" name="Содержимое 4"/>
          <p:cNvSpPr txBox="1">
            <a:spLocks/>
          </p:cNvSpPr>
          <p:nvPr/>
        </p:nvSpPr>
        <p:spPr bwMode="auto">
          <a:xfrm>
            <a:off x="1017588" y="3914776"/>
            <a:ext cx="8172450" cy="2562225"/>
          </a:xfrm>
          <a:prstGeom prst="rect">
            <a:avLst/>
          </a:prstGeom>
          <a:noFill/>
          <a:ln w="9525">
            <a:noFill/>
            <a:miter lim="800000"/>
            <a:headEnd/>
            <a:tailEnd/>
          </a:ln>
          <a:effectLst/>
        </p:spPr>
        <p:txBody>
          <a:bodyPr/>
          <a:lstStyle/>
          <a:p>
            <a:pPr eaLnBrk="1" hangingPunct="1">
              <a:defRPr/>
            </a:pPr>
            <a:r>
              <a:rPr lang="uk-UA" sz="2800" b="1" dirty="0">
                <a:latin typeface="+mn-lt"/>
                <a:cs typeface="Arial" charset="0"/>
              </a:rPr>
              <a:t>Проектна організація</a:t>
            </a:r>
            <a:r>
              <a:rPr lang="uk-UA" sz="2800" dirty="0">
                <a:latin typeface="+mn-lt"/>
                <a:cs typeface="Arial" charset="0"/>
              </a:rPr>
              <a:t>, яка розробляла проектну документацію, а також </a:t>
            </a:r>
            <a:r>
              <a:rPr lang="uk-UA" sz="2800" b="1" dirty="0">
                <a:latin typeface="+mn-lt"/>
                <a:cs typeface="Arial" charset="0"/>
              </a:rPr>
              <a:t>головний архітектор та головний інженер проекту </a:t>
            </a:r>
            <a:r>
              <a:rPr lang="uk-UA" sz="2800" u="sng" dirty="0">
                <a:latin typeface="+mn-lt"/>
                <a:cs typeface="Arial" charset="0"/>
              </a:rPr>
              <a:t>несуть відповідальність за відповідність проектної док</a:t>
            </a:r>
            <a:r>
              <a:rPr lang="uk-UA" sz="2800" dirty="0">
                <a:latin typeface="+mn-lt"/>
                <a:cs typeface="Arial" charset="0"/>
              </a:rPr>
              <a:t>ументації вихідним даним на проектування, </a:t>
            </a:r>
            <a:r>
              <a:rPr lang="uk-UA" sz="2800" b="1" dirty="0">
                <a:latin typeface="+mn-lt"/>
                <a:cs typeface="Arial" charset="0"/>
              </a:rPr>
              <a:t>вимогам державних стандартів, норм і правил</a:t>
            </a:r>
            <a:r>
              <a:rPr lang="uk-UA" sz="2800" dirty="0">
                <a:latin typeface="+mn-lt"/>
                <a:cs typeface="Arial" charset="0"/>
              </a:rPr>
              <a:t>.</a:t>
            </a:r>
          </a:p>
        </p:txBody>
      </p:sp>
      <p:sp>
        <p:nvSpPr>
          <p:cNvPr id="7" name="Заголовок 3"/>
          <p:cNvSpPr txBox="1">
            <a:spLocks/>
          </p:cNvSpPr>
          <p:nvPr/>
        </p:nvSpPr>
        <p:spPr bwMode="auto">
          <a:xfrm>
            <a:off x="257175" y="927894"/>
            <a:ext cx="9648825" cy="558800"/>
          </a:xfrm>
          <a:prstGeom prst="rect">
            <a:avLst/>
          </a:prstGeom>
          <a:noFill/>
          <a:ln w="9525">
            <a:noFill/>
            <a:miter lim="800000"/>
            <a:headEnd/>
            <a:tailEnd/>
          </a:ln>
          <a:effectLst/>
        </p:spPr>
        <p:txBody>
          <a:bodyPr anchor="ctr"/>
          <a:lstStyle/>
          <a:p>
            <a:pPr>
              <a:lnSpc>
                <a:spcPct val="90000"/>
              </a:lnSpc>
              <a:spcBef>
                <a:spcPts val="0"/>
              </a:spcBef>
              <a:spcAft>
                <a:spcPts val="1800"/>
              </a:spcAft>
              <a:defRPr/>
            </a:pPr>
            <a:r>
              <a:rPr lang="uk-UA" sz="2800" b="1" kern="0" dirty="0">
                <a:latin typeface="+mj-lt"/>
                <a:ea typeface="+mj-ea"/>
                <a:cs typeface="+mj-cs"/>
              </a:rPr>
              <a:t>Стаття 26</a:t>
            </a:r>
            <a:r>
              <a:rPr lang="uk-UA" sz="2800" kern="0" dirty="0">
                <a:latin typeface="+mj-lt"/>
                <a:ea typeface="+mj-ea"/>
                <a:cs typeface="+mj-cs"/>
              </a:rPr>
              <a:t>. Обов'язки архітектора, інших проектувальників</a:t>
            </a:r>
          </a:p>
        </p:txBody>
      </p:sp>
      <p:sp>
        <p:nvSpPr>
          <p:cNvPr id="8" name="Заголовок 3"/>
          <p:cNvSpPr>
            <a:spLocks noGrp="1"/>
          </p:cNvSpPr>
          <p:nvPr>
            <p:ph type="title"/>
          </p:nvPr>
        </p:nvSpPr>
        <p:spPr>
          <a:xfrm>
            <a:off x="1216025" y="166688"/>
            <a:ext cx="7470775" cy="669925"/>
          </a:xfrm>
        </p:spPr>
        <p:txBody>
          <a:bodyPr/>
          <a:lstStyle/>
          <a:p>
            <a:r>
              <a:rPr lang="uk-UA" altLang="ru-RU" sz="3600" b="0" dirty="0" smtClean="0">
                <a:solidFill>
                  <a:schemeClr val="tx1"/>
                </a:solidFill>
                <a:effectLst/>
                <a:cs typeface="Times New Roman" panose="02020603050405020304" pitchFamily="18" charset="0"/>
              </a:rPr>
              <a:t>ЗУ «Про архітектурну діяльність»</a:t>
            </a:r>
          </a:p>
        </p:txBody>
      </p:sp>
      <p:sp>
        <p:nvSpPr>
          <p:cNvPr id="9" name="Заголовок 1"/>
          <p:cNvSpPr txBox="1">
            <a:spLocks/>
          </p:cNvSpPr>
          <p:nvPr/>
        </p:nvSpPr>
        <p:spPr bwMode="auto">
          <a:xfrm rot="16200000">
            <a:off x="-1195654" y="3607117"/>
            <a:ext cx="3343275" cy="666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a:lstStyle>
          <a:p>
            <a:r>
              <a:rPr lang="ru-RU" sz="3600" b="0" kern="0" dirty="0" err="1" smtClean="0">
                <a:solidFill>
                  <a:srgbClr val="00B050"/>
                </a:solidFill>
                <a:effectLst/>
              </a:rPr>
              <a:t>проектування</a:t>
            </a:r>
            <a:endParaRPr lang="uk-UA" sz="3600" b="0" kern="0" dirty="0">
              <a:solidFill>
                <a:srgbClr val="00B050"/>
              </a:solidFill>
              <a:effectLst/>
            </a:endParaRPr>
          </a:p>
        </p:txBody>
      </p:sp>
      <p:sp>
        <p:nvSpPr>
          <p:cNvPr id="10" name="Номер слайда 9"/>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35</a:t>
            </a:fld>
            <a:endParaRPr lang="ru-RU"/>
          </a:p>
        </p:txBody>
      </p:sp>
    </p:spTree>
    <p:extLst>
      <p:ext uri="{BB962C8B-B14F-4D97-AF65-F5344CB8AC3E}">
        <p14:creationId xmlns:p14="http://schemas.microsoft.com/office/powerpoint/2010/main" val="32961973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700644" y="188913"/>
            <a:ext cx="9205356" cy="1431925"/>
          </a:xfrm>
        </p:spPr>
        <p:txBody>
          <a:bodyPr/>
          <a:lstStyle/>
          <a:p>
            <a:pPr eaLnBrk="1" hangingPunct="1">
              <a:lnSpc>
                <a:spcPct val="75000"/>
              </a:lnSpc>
            </a:pPr>
            <a:r>
              <a:rPr lang="uk-UA" altLang="ru-RU" sz="3000" b="0" dirty="0" smtClean="0">
                <a:solidFill>
                  <a:schemeClr val="tx1"/>
                </a:solidFill>
                <a:effectLst/>
                <a:latin typeface="Times New Roman" panose="02020603050405020304" pitchFamily="18" charset="0"/>
                <a:cs typeface="Times New Roman" panose="02020603050405020304" pitchFamily="18" charset="0"/>
              </a:rPr>
              <a:t>Проект ЗУ «</a:t>
            </a:r>
            <a:r>
              <a:rPr lang="uk-UA" sz="3000" b="0" dirty="0">
                <a:solidFill>
                  <a:schemeClr val="tx1"/>
                </a:solidFill>
                <a:effectLst/>
                <a:latin typeface="Times New Roman" panose="02020603050405020304" pitchFamily="18" charset="0"/>
                <a:cs typeface="Times New Roman" panose="02020603050405020304" pitchFamily="18" charset="0"/>
              </a:rPr>
              <a:t>Про основні вимоги до будівель та споруд, а також умови для розміщення на ринку будівельних виробів, гармонізовані з нормами законодавства Європейського Союзу</a:t>
            </a:r>
            <a:r>
              <a:rPr lang="uk-UA" altLang="ru-RU" sz="3000" b="0" dirty="0" smtClean="0">
                <a:solidFill>
                  <a:schemeClr val="tx1"/>
                </a:solidFill>
                <a:effectLst/>
                <a:latin typeface="Times New Roman" panose="02020603050405020304" pitchFamily="18" charset="0"/>
                <a:cs typeface="Times New Roman" panose="02020603050405020304" pitchFamily="18" charset="0"/>
              </a:rPr>
              <a:t>»</a:t>
            </a:r>
          </a:p>
        </p:txBody>
      </p:sp>
      <p:sp>
        <p:nvSpPr>
          <p:cNvPr id="3" name="Содержимое 2"/>
          <p:cNvSpPr>
            <a:spLocks noGrp="1"/>
          </p:cNvSpPr>
          <p:nvPr>
            <p:ph idx="1"/>
          </p:nvPr>
        </p:nvSpPr>
        <p:spPr>
          <a:xfrm>
            <a:off x="696913" y="1857375"/>
            <a:ext cx="9055100" cy="4238625"/>
          </a:xfrm>
        </p:spPr>
        <p:txBody>
          <a:bodyPr/>
          <a:lstStyle/>
          <a:p>
            <a:pPr lvl="0">
              <a:buNone/>
            </a:pPr>
            <a:r>
              <a:rPr lang="uk-UA" sz="2800" i="1" dirty="0" smtClean="0"/>
              <a:t>регламентний стандарт </a:t>
            </a:r>
            <a:r>
              <a:rPr lang="uk-UA" sz="2800" dirty="0" smtClean="0"/>
              <a:t>— національний стандарт, який у разі </a:t>
            </a:r>
            <a:r>
              <a:rPr lang="uk-UA" sz="2800" u="sng" dirty="0" smtClean="0"/>
              <a:t>добровільного</a:t>
            </a:r>
            <a:r>
              <a:rPr lang="uk-UA" sz="2800" dirty="0" smtClean="0"/>
              <a:t> застосування </a:t>
            </a:r>
            <a:r>
              <a:rPr lang="uk-UA" sz="2800" u="sng" dirty="0" smtClean="0"/>
              <a:t>є доказом відповідності будівельного виробу основним вимогам </a:t>
            </a:r>
            <a:r>
              <a:rPr lang="uk-UA" sz="2800" dirty="0" smtClean="0"/>
              <a:t>цього Закону;</a:t>
            </a:r>
            <a:endParaRPr lang="ru-RU" sz="2800" dirty="0" smtClean="0"/>
          </a:p>
          <a:p>
            <a:pPr lvl="0">
              <a:buNone/>
            </a:pPr>
            <a:r>
              <a:rPr lang="uk-UA" sz="2800" i="1" dirty="0" smtClean="0"/>
              <a:t>регламентні технічні умови </a:t>
            </a:r>
            <a:r>
              <a:rPr lang="uk-UA" sz="2800" dirty="0" smtClean="0"/>
              <a:t>— </a:t>
            </a:r>
            <a:r>
              <a:rPr lang="uk-UA" sz="2800" u="sng" dirty="0" smtClean="0"/>
              <a:t>регламентний стандарт або технічне свідоцтво</a:t>
            </a:r>
            <a:r>
              <a:rPr lang="uk-UA" sz="2800" dirty="0" smtClean="0"/>
              <a:t>, дотримання вимог яких </a:t>
            </a:r>
            <a:r>
              <a:rPr lang="uk-UA" sz="2800" u="sng" dirty="0" smtClean="0"/>
              <a:t>підтверджує</a:t>
            </a:r>
            <a:r>
              <a:rPr lang="uk-UA" sz="2800" dirty="0" smtClean="0"/>
              <a:t> виконання вимог законодавства з питань будівель та споруд і будівельних виробів;</a:t>
            </a:r>
            <a:endParaRPr lang="ru-RU" sz="2800" dirty="0" smtClean="0"/>
          </a:p>
          <a:p>
            <a:pPr>
              <a:buNone/>
            </a:pPr>
            <a:endParaRPr lang="ru-RU" sz="2800" dirty="0">
              <a:effectLst/>
            </a:endParaRPr>
          </a:p>
        </p:txBody>
      </p:sp>
    </p:spTree>
    <p:extLst>
      <p:ext uri="{BB962C8B-B14F-4D97-AF65-F5344CB8AC3E}">
        <p14:creationId xmlns:p14="http://schemas.microsoft.com/office/powerpoint/2010/main" val="14112991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700644" y="188913"/>
            <a:ext cx="9205356" cy="1431925"/>
          </a:xfrm>
        </p:spPr>
        <p:txBody>
          <a:bodyPr/>
          <a:lstStyle/>
          <a:p>
            <a:pPr eaLnBrk="1" hangingPunct="1">
              <a:lnSpc>
                <a:spcPct val="75000"/>
              </a:lnSpc>
            </a:pPr>
            <a:r>
              <a:rPr lang="uk-UA" altLang="ru-RU" sz="3000" b="0" dirty="0" smtClean="0">
                <a:solidFill>
                  <a:schemeClr val="tx1"/>
                </a:solidFill>
                <a:effectLst/>
                <a:latin typeface="Times New Roman" panose="02020603050405020304" pitchFamily="18" charset="0"/>
                <a:cs typeface="Times New Roman" panose="02020603050405020304" pitchFamily="18" charset="0"/>
              </a:rPr>
              <a:t>Проект ЗУ «</a:t>
            </a:r>
            <a:r>
              <a:rPr lang="uk-UA" sz="3000" b="0" dirty="0">
                <a:solidFill>
                  <a:schemeClr val="tx1"/>
                </a:solidFill>
                <a:effectLst/>
                <a:latin typeface="Times New Roman" panose="02020603050405020304" pitchFamily="18" charset="0"/>
                <a:cs typeface="Times New Roman" panose="02020603050405020304" pitchFamily="18" charset="0"/>
              </a:rPr>
              <a:t>Про основні вимоги до будівель та споруд, а також умови для розміщення на ринку будівельних виробів, гармонізовані з нормами законодавства Європейського Союзу</a:t>
            </a:r>
            <a:r>
              <a:rPr lang="uk-UA" altLang="ru-RU" sz="3000" b="0" dirty="0" smtClean="0">
                <a:solidFill>
                  <a:schemeClr val="tx1"/>
                </a:solidFill>
                <a:effectLst/>
                <a:latin typeface="Times New Roman" panose="02020603050405020304" pitchFamily="18" charset="0"/>
                <a:cs typeface="Times New Roman" panose="02020603050405020304" pitchFamily="18" charset="0"/>
              </a:rPr>
              <a:t>»</a:t>
            </a:r>
          </a:p>
        </p:txBody>
      </p:sp>
      <p:sp>
        <p:nvSpPr>
          <p:cNvPr id="3" name="Содержимое 2"/>
          <p:cNvSpPr>
            <a:spLocks noGrp="1"/>
          </p:cNvSpPr>
          <p:nvPr>
            <p:ph idx="1"/>
          </p:nvPr>
        </p:nvSpPr>
        <p:spPr>
          <a:xfrm>
            <a:off x="696913" y="1857375"/>
            <a:ext cx="9055100" cy="4238625"/>
          </a:xfrm>
        </p:spPr>
        <p:txBody>
          <a:bodyPr/>
          <a:lstStyle/>
          <a:p>
            <a:pPr eaLnBrk="1" hangingPunct="1">
              <a:lnSpc>
                <a:spcPct val="80000"/>
              </a:lnSpc>
              <a:spcBef>
                <a:spcPts val="0"/>
              </a:spcBef>
              <a:spcAft>
                <a:spcPts val="600"/>
              </a:spcAft>
              <a:buFont typeface="Wingdings" panose="05000000000000000000" pitchFamily="2" charset="2"/>
              <a:buNone/>
              <a:defRPr/>
            </a:pPr>
            <a:r>
              <a:rPr lang="uk-UA" sz="2800" b="1" dirty="0" smtClean="0">
                <a:latin typeface="Times New Roman" pitchFamily="18" charset="0"/>
                <a:cs typeface="Times New Roman" pitchFamily="18" charset="0"/>
              </a:rPr>
              <a:t>Стаття 1</a:t>
            </a:r>
            <a:r>
              <a:rPr lang="en-US" sz="2800" b="1" dirty="0" smtClean="0">
                <a:latin typeface="Times New Roman" pitchFamily="18" charset="0"/>
                <a:cs typeface="Times New Roman" pitchFamily="18" charset="0"/>
              </a:rPr>
              <a:t>1</a:t>
            </a:r>
            <a:r>
              <a:rPr lang="uk-UA" sz="2800" b="1" dirty="0" smtClean="0">
                <a:latin typeface="Times New Roman" pitchFamily="18" charset="0"/>
                <a:cs typeface="Times New Roman" pitchFamily="18" charset="0"/>
              </a:rPr>
              <a:t>. Основні вимоги до будівель та споруд</a:t>
            </a:r>
          </a:p>
          <a:p>
            <a:pPr eaLnBrk="1" hangingPunct="1">
              <a:lnSpc>
                <a:spcPct val="80000"/>
              </a:lnSpc>
              <a:spcBef>
                <a:spcPts val="600"/>
              </a:spcBef>
              <a:buFont typeface="Wingdings" panose="05000000000000000000" pitchFamily="2" charset="2"/>
              <a:buNone/>
              <a:defRPr/>
            </a:pPr>
            <a:r>
              <a:rPr lang="uk-UA" sz="2800" dirty="0" smtClean="0">
                <a:effectLst/>
                <a:latin typeface="Times New Roman" pitchFamily="18" charset="0"/>
                <a:cs typeface="Times New Roman" pitchFamily="18" charset="0"/>
              </a:rPr>
              <a:t>3. Основними вимогами до будівель та споруд є:</a:t>
            </a:r>
          </a:p>
          <a:p>
            <a:pPr lvl="0">
              <a:lnSpc>
                <a:spcPct val="80000"/>
              </a:lnSpc>
              <a:spcBef>
                <a:spcPts val="900"/>
              </a:spcBef>
              <a:buFont typeface="Wingdings" panose="05000000000000000000" pitchFamily="2" charset="2"/>
              <a:buChar char="Ø"/>
            </a:pPr>
            <a:r>
              <a:rPr lang="uk-UA" sz="2800" dirty="0">
                <a:effectLst/>
                <a:latin typeface="Times New Roman" pitchFamily="18" charset="0"/>
                <a:cs typeface="Times New Roman" pitchFamily="18" charset="0"/>
              </a:rPr>
              <a:t>механічного опору та </a:t>
            </a:r>
            <a:r>
              <a:rPr lang="uk-UA" sz="2800" dirty="0" smtClean="0">
                <a:effectLst/>
                <a:latin typeface="Times New Roman" pitchFamily="18" charset="0"/>
                <a:cs typeface="Times New Roman" pitchFamily="18" charset="0"/>
              </a:rPr>
              <a:t>стійкості</a:t>
            </a:r>
            <a:endParaRPr lang="ru-RU" sz="2800" dirty="0">
              <a:effectLst/>
              <a:latin typeface="Times New Roman" pitchFamily="18" charset="0"/>
              <a:cs typeface="Times New Roman" pitchFamily="18" charset="0"/>
            </a:endParaRPr>
          </a:p>
          <a:p>
            <a:pPr>
              <a:lnSpc>
                <a:spcPct val="80000"/>
              </a:lnSpc>
              <a:spcBef>
                <a:spcPts val="900"/>
              </a:spcBef>
              <a:buFont typeface="Wingdings" panose="05000000000000000000" pitchFamily="2" charset="2"/>
              <a:buChar char="Ø"/>
            </a:pPr>
            <a:r>
              <a:rPr lang="uk-UA" sz="2800" dirty="0">
                <a:effectLst/>
                <a:latin typeface="Times New Roman" pitchFamily="18" charset="0"/>
                <a:cs typeface="Times New Roman" pitchFamily="18" charset="0"/>
              </a:rPr>
              <a:t>пожежної </a:t>
            </a:r>
            <a:r>
              <a:rPr lang="uk-UA" sz="2800" dirty="0" smtClean="0">
                <a:effectLst/>
                <a:latin typeface="Times New Roman" pitchFamily="18" charset="0"/>
                <a:cs typeface="Times New Roman" pitchFamily="18" charset="0"/>
              </a:rPr>
              <a:t>безпеки</a:t>
            </a:r>
            <a:endParaRPr lang="ru-RU" sz="2800" dirty="0">
              <a:effectLst/>
              <a:latin typeface="Times New Roman" pitchFamily="18" charset="0"/>
              <a:cs typeface="Times New Roman" pitchFamily="18" charset="0"/>
            </a:endParaRPr>
          </a:p>
          <a:p>
            <a:pPr>
              <a:lnSpc>
                <a:spcPct val="80000"/>
              </a:lnSpc>
              <a:spcBef>
                <a:spcPts val="900"/>
              </a:spcBef>
              <a:buFont typeface="Wingdings" panose="05000000000000000000" pitchFamily="2" charset="2"/>
              <a:buChar char="Ø"/>
            </a:pPr>
            <a:r>
              <a:rPr lang="uk-UA" sz="2800" dirty="0">
                <a:effectLst/>
                <a:latin typeface="Times New Roman" pitchFamily="18" charset="0"/>
                <a:cs typeface="Times New Roman" pitchFamily="18" charset="0"/>
              </a:rPr>
              <a:t>відсутності загрози здоров’ю або безпеці людей та шкідливого впливу на навколишнє природне </a:t>
            </a:r>
            <a:r>
              <a:rPr lang="uk-UA" sz="2800" dirty="0" smtClean="0">
                <a:effectLst/>
                <a:latin typeface="Times New Roman" pitchFamily="18" charset="0"/>
                <a:cs typeface="Times New Roman" pitchFamily="18" charset="0"/>
              </a:rPr>
              <a:t>середовище</a:t>
            </a:r>
            <a:endParaRPr lang="ru-RU" sz="2800" dirty="0">
              <a:effectLst/>
              <a:latin typeface="Times New Roman" pitchFamily="18" charset="0"/>
              <a:cs typeface="Times New Roman" pitchFamily="18" charset="0"/>
            </a:endParaRPr>
          </a:p>
          <a:p>
            <a:pPr>
              <a:lnSpc>
                <a:spcPct val="80000"/>
              </a:lnSpc>
              <a:spcBef>
                <a:spcPts val="900"/>
              </a:spcBef>
              <a:buFont typeface="Wingdings" panose="05000000000000000000" pitchFamily="2" charset="2"/>
              <a:buChar char="Ø"/>
            </a:pPr>
            <a:r>
              <a:rPr lang="uk-UA" sz="2800" dirty="0">
                <a:effectLst/>
                <a:latin typeface="Times New Roman" pitchFamily="18" charset="0"/>
                <a:cs typeface="Times New Roman" pitchFamily="18" charset="0"/>
              </a:rPr>
              <a:t>безпеки і доступності у </a:t>
            </a:r>
            <a:r>
              <a:rPr lang="uk-UA" sz="2800" dirty="0" smtClean="0">
                <a:effectLst/>
                <a:latin typeface="Times New Roman" pitchFamily="18" charset="0"/>
                <a:cs typeface="Times New Roman" pitchFamily="18" charset="0"/>
              </a:rPr>
              <a:t>використанні</a:t>
            </a:r>
            <a:endParaRPr lang="ru-RU" sz="2800" dirty="0">
              <a:effectLst/>
              <a:latin typeface="Times New Roman" pitchFamily="18" charset="0"/>
              <a:cs typeface="Times New Roman" pitchFamily="18" charset="0"/>
            </a:endParaRPr>
          </a:p>
          <a:p>
            <a:pPr>
              <a:lnSpc>
                <a:spcPct val="80000"/>
              </a:lnSpc>
              <a:spcBef>
                <a:spcPts val="900"/>
              </a:spcBef>
              <a:buFont typeface="Wingdings" panose="05000000000000000000" pitchFamily="2" charset="2"/>
              <a:buChar char="Ø"/>
            </a:pPr>
            <a:r>
              <a:rPr lang="uk-UA" sz="2800" dirty="0">
                <a:effectLst/>
                <a:latin typeface="Times New Roman" pitchFamily="18" charset="0"/>
                <a:cs typeface="Times New Roman" pitchFamily="18" charset="0"/>
              </a:rPr>
              <a:t>захисту від шкідливого впливу шуму та </a:t>
            </a:r>
            <a:r>
              <a:rPr lang="uk-UA" sz="2800" dirty="0" smtClean="0">
                <a:effectLst/>
                <a:latin typeface="Times New Roman" pitchFamily="18" charset="0"/>
                <a:cs typeface="Times New Roman" pitchFamily="18" charset="0"/>
              </a:rPr>
              <a:t>вібрації</a:t>
            </a:r>
            <a:endParaRPr lang="en-US" sz="2800" dirty="0" smtClean="0">
              <a:effectLst/>
              <a:latin typeface="Times New Roman" pitchFamily="18" charset="0"/>
              <a:cs typeface="Times New Roman" pitchFamily="18" charset="0"/>
            </a:endParaRPr>
          </a:p>
          <a:p>
            <a:pPr>
              <a:lnSpc>
                <a:spcPct val="80000"/>
              </a:lnSpc>
              <a:spcBef>
                <a:spcPts val="900"/>
              </a:spcBef>
              <a:buFont typeface="Wingdings" panose="05000000000000000000" pitchFamily="2" charset="2"/>
              <a:buChar char="Ø"/>
            </a:pPr>
            <a:r>
              <a:rPr lang="uk-UA" sz="2800" dirty="0" smtClean="0">
                <a:effectLst/>
                <a:latin typeface="Times New Roman" pitchFamily="18" charset="0"/>
                <a:cs typeface="Times New Roman" pitchFamily="18" charset="0"/>
              </a:rPr>
              <a:t>енергетичної </a:t>
            </a:r>
            <a:r>
              <a:rPr lang="uk-UA" sz="2800" dirty="0">
                <a:effectLst/>
                <a:latin typeface="Times New Roman" pitchFamily="18" charset="0"/>
                <a:cs typeface="Times New Roman" pitchFamily="18" charset="0"/>
              </a:rPr>
              <a:t>ефективності та збереження </a:t>
            </a:r>
            <a:r>
              <a:rPr lang="uk-UA" sz="2800" dirty="0" smtClean="0">
                <a:effectLst/>
                <a:latin typeface="Times New Roman" pitchFamily="18" charset="0"/>
                <a:cs typeface="Times New Roman" pitchFamily="18" charset="0"/>
              </a:rPr>
              <a:t>тепла</a:t>
            </a:r>
            <a:endParaRPr lang="en-US" sz="2800" dirty="0" smtClean="0">
              <a:effectLst/>
              <a:latin typeface="Times New Roman" pitchFamily="18" charset="0"/>
              <a:cs typeface="Times New Roman" pitchFamily="18" charset="0"/>
            </a:endParaRPr>
          </a:p>
          <a:p>
            <a:pPr>
              <a:lnSpc>
                <a:spcPct val="80000"/>
              </a:lnSpc>
              <a:spcBef>
                <a:spcPts val="900"/>
              </a:spcBef>
              <a:buFont typeface="Wingdings" panose="05000000000000000000" pitchFamily="2" charset="2"/>
              <a:buChar char="Ø"/>
            </a:pPr>
            <a:r>
              <a:rPr lang="uk-UA" sz="2800" dirty="0" smtClean="0">
                <a:effectLst/>
                <a:latin typeface="Times New Roman" pitchFamily="18" charset="0"/>
                <a:cs typeface="Times New Roman" pitchFamily="18" charset="0"/>
              </a:rPr>
              <a:t>раціонального </a:t>
            </a:r>
            <a:r>
              <a:rPr lang="uk-UA" sz="2800" dirty="0">
                <a:effectLst/>
                <a:latin typeface="Times New Roman" pitchFamily="18" charset="0"/>
                <a:cs typeface="Times New Roman" pitchFamily="18" charset="0"/>
              </a:rPr>
              <a:t>використання природних </a:t>
            </a:r>
            <a:r>
              <a:rPr lang="uk-UA" sz="2800" dirty="0" smtClean="0">
                <a:effectLst/>
                <a:latin typeface="Times New Roman" pitchFamily="18" charset="0"/>
                <a:cs typeface="Times New Roman" pitchFamily="18" charset="0"/>
              </a:rPr>
              <a:t>ресурсів</a:t>
            </a:r>
            <a:endParaRPr lang="uk-UA" sz="28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4112991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Содержимое 2"/>
          <p:cNvSpPr>
            <a:spLocks noGrp="1"/>
          </p:cNvSpPr>
          <p:nvPr>
            <p:ph idx="1"/>
          </p:nvPr>
        </p:nvSpPr>
        <p:spPr>
          <a:xfrm>
            <a:off x="1064568" y="2276872"/>
            <a:ext cx="9055100" cy="4024312"/>
          </a:xfrm>
        </p:spPr>
        <p:txBody>
          <a:bodyPr/>
          <a:lstStyle/>
          <a:p>
            <a:pPr eaLnBrk="1" hangingPunct="1">
              <a:lnSpc>
                <a:spcPct val="80000"/>
              </a:lnSpc>
              <a:spcBef>
                <a:spcPct val="0"/>
              </a:spcBef>
              <a:spcAft>
                <a:spcPts val="1200"/>
              </a:spcAft>
              <a:buFont typeface="Wingdings" panose="05000000000000000000" pitchFamily="2" charset="2"/>
              <a:buNone/>
              <a:defRPr/>
            </a:pPr>
            <a:r>
              <a:rPr lang="uk-UA" altLang="ru-RU" sz="2800" dirty="0" smtClean="0">
                <a:effectLst/>
                <a:latin typeface="Times New Roman" panose="02020603050405020304" pitchFamily="18" charset="0"/>
                <a:cs typeface="Times New Roman" panose="02020603050405020304" pitchFamily="18" charset="0"/>
              </a:rPr>
              <a:t>Стаття 2</a:t>
            </a:r>
            <a:r>
              <a:rPr lang="en-US" altLang="ru-RU" sz="2800" dirty="0" smtClean="0">
                <a:effectLst/>
                <a:latin typeface="Times New Roman" panose="02020603050405020304" pitchFamily="18" charset="0"/>
                <a:cs typeface="Times New Roman" panose="02020603050405020304" pitchFamily="18" charset="0"/>
              </a:rPr>
              <a:t>0</a:t>
            </a:r>
            <a:r>
              <a:rPr lang="uk-UA" altLang="ru-RU" sz="2800" dirty="0" smtClean="0">
                <a:effectLst/>
                <a:latin typeface="Times New Roman" panose="02020603050405020304" pitchFamily="18" charset="0"/>
                <a:cs typeface="Times New Roman" panose="02020603050405020304" pitchFamily="18" charset="0"/>
              </a:rPr>
              <a:t>. Суттєві характеристики будівельних виробів</a:t>
            </a:r>
          </a:p>
          <a:p>
            <a:pPr marL="0" lvl="0" indent="0" eaLnBrk="1" hangingPunct="1">
              <a:spcBef>
                <a:spcPts val="1200"/>
              </a:spcBef>
              <a:buNone/>
              <a:defRPr/>
            </a:pPr>
            <a:r>
              <a:rPr lang="en-US" sz="2800" dirty="0" smtClean="0">
                <a:effectLst/>
                <a:latin typeface="Times New Roman" panose="02020603050405020304" pitchFamily="18" charset="0"/>
                <a:cs typeface="Times New Roman" panose="02020603050405020304" pitchFamily="18" charset="0"/>
              </a:rPr>
              <a:t>1</a:t>
            </a:r>
            <a:r>
              <a:rPr lang="uk-UA" sz="2800" dirty="0">
                <a:effectLst/>
                <a:latin typeface="Times New Roman" panose="02020603050405020304" pitchFamily="18" charset="0"/>
                <a:cs typeface="Times New Roman" panose="02020603050405020304" pitchFamily="18" charset="0"/>
              </a:rPr>
              <a:t>. Суттєві характеристики будівельних виробів стосовно основних вимог до будівель та споруд встановлюються у регламентних технічних умовах.</a:t>
            </a:r>
            <a:endParaRPr lang="ru-RU" sz="2800" dirty="0">
              <a:effectLst/>
              <a:latin typeface="Times New Roman" panose="02020603050405020304" pitchFamily="18" charset="0"/>
              <a:cs typeface="Times New Roman" panose="02020603050405020304" pitchFamily="18" charset="0"/>
            </a:endParaRPr>
          </a:p>
          <a:p>
            <a:pPr marL="0" lvl="0" indent="0" eaLnBrk="1" hangingPunct="1">
              <a:spcBef>
                <a:spcPts val="1200"/>
              </a:spcBef>
              <a:buNone/>
              <a:defRPr/>
            </a:pPr>
            <a:r>
              <a:rPr lang="uk-UA" sz="2800" dirty="0">
                <a:effectLst/>
                <a:latin typeface="Times New Roman" panose="02020603050405020304" pitchFamily="18" charset="0"/>
                <a:cs typeface="Times New Roman" panose="02020603050405020304" pitchFamily="18" charset="0"/>
              </a:rPr>
              <a:t>2. У процесі використання будівельного виробу за призначенням його суттєві характеристики забезпечують дотримання основних вимог до будівель та споруд.</a:t>
            </a:r>
            <a:endParaRPr lang="ru-RU" sz="2800" dirty="0">
              <a:effectLst/>
              <a:latin typeface="Times New Roman" panose="02020603050405020304" pitchFamily="18" charset="0"/>
              <a:cs typeface="Times New Roman" panose="02020603050405020304" pitchFamily="18" charset="0"/>
            </a:endParaRPr>
          </a:p>
          <a:p>
            <a:pPr marL="0" indent="0" eaLnBrk="1" hangingPunct="1">
              <a:lnSpc>
                <a:spcPct val="80000"/>
              </a:lnSpc>
              <a:spcBef>
                <a:spcPts val="600"/>
              </a:spcBef>
              <a:buFont typeface="Wingdings" panose="05000000000000000000" pitchFamily="2" charset="2"/>
              <a:buNone/>
              <a:defRPr/>
            </a:pPr>
            <a:endParaRPr lang="uk-UA" altLang="ru-RU" sz="2800" dirty="0" smtClean="0">
              <a:effectLst/>
              <a:latin typeface="Times New Roman" panose="02020603050405020304" pitchFamily="18" charset="0"/>
              <a:cs typeface="Times New Roman" panose="02020603050405020304" pitchFamily="18" charset="0"/>
            </a:endParaRPr>
          </a:p>
        </p:txBody>
      </p:sp>
      <p:sp>
        <p:nvSpPr>
          <p:cNvPr id="4" name="Заголовок 1"/>
          <p:cNvSpPr>
            <a:spLocks noGrp="1"/>
          </p:cNvSpPr>
          <p:nvPr>
            <p:ph type="title"/>
          </p:nvPr>
        </p:nvSpPr>
        <p:spPr>
          <a:xfrm>
            <a:off x="700644" y="188913"/>
            <a:ext cx="9205356" cy="1431925"/>
          </a:xfrm>
        </p:spPr>
        <p:txBody>
          <a:bodyPr/>
          <a:lstStyle/>
          <a:p>
            <a:pPr eaLnBrk="1" hangingPunct="1">
              <a:lnSpc>
                <a:spcPct val="75000"/>
              </a:lnSpc>
            </a:pPr>
            <a:r>
              <a:rPr lang="uk-UA" altLang="ru-RU" sz="3000" b="0" dirty="0" smtClean="0">
                <a:solidFill>
                  <a:schemeClr val="tx1"/>
                </a:solidFill>
                <a:effectLst/>
                <a:latin typeface="Times New Roman" panose="02020603050405020304" pitchFamily="18" charset="0"/>
                <a:cs typeface="Times New Roman" panose="02020603050405020304" pitchFamily="18" charset="0"/>
              </a:rPr>
              <a:t>Проект ЗУ «</a:t>
            </a:r>
            <a:r>
              <a:rPr lang="uk-UA" sz="3000" b="0" dirty="0">
                <a:solidFill>
                  <a:schemeClr val="tx1"/>
                </a:solidFill>
                <a:effectLst/>
                <a:latin typeface="Times New Roman" panose="02020603050405020304" pitchFamily="18" charset="0"/>
                <a:cs typeface="Times New Roman" panose="02020603050405020304" pitchFamily="18" charset="0"/>
              </a:rPr>
              <a:t>Про основні вимоги до будівель та споруд, а також умови для розміщення на ринку будівельних виробів, гармонізовані з нормами законодавства Європейського Союзу</a:t>
            </a:r>
            <a:r>
              <a:rPr lang="uk-UA" altLang="ru-RU" sz="3000" b="0" dirty="0" smtClean="0">
                <a:solidFill>
                  <a:schemeClr val="tx1"/>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39029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95347" y="642920"/>
            <a:ext cx="8172450" cy="766763"/>
          </a:xfrm>
        </p:spPr>
        <p:txBody>
          <a:bodyPr/>
          <a:lstStyle/>
          <a:p>
            <a:pPr algn="ctr">
              <a:lnSpc>
                <a:spcPct val="80000"/>
              </a:lnSpc>
            </a:pPr>
            <a:r>
              <a:rPr lang="uk-UA" sz="2800" b="0" dirty="0" smtClean="0">
                <a:solidFill>
                  <a:schemeClr val="tx1"/>
                </a:solidFill>
                <a:effectLst/>
                <a:latin typeface="Times New Roman" pitchFamily="18" charset="0"/>
                <a:cs typeface="Times New Roman" pitchFamily="18" charset="0"/>
              </a:rPr>
              <a:t>ТЕХНІЧНИЙ РЕГЛАМЕНТ</a:t>
            </a:r>
            <a:br>
              <a:rPr lang="uk-UA" sz="2800" b="0" dirty="0" smtClean="0">
                <a:solidFill>
                  <a:schemeClr val="tx1"/>
                </a:solidFill>
                <a:effectLst/>
                <a:latin typeface="Times New Roman" pitchFamily="18" charset="0"/>
                <a:cs typeface="Times New Roman" pitchFamily="18" charset="0"/>
              </a:rPr>
            </a:br>
            <a:r>
              <a:rPr lang="uk-UA" sz="2800" b="0" dirty="0" smtClean="0">
                <a:solidFill>
                  <a:schemeClr val="tx1"/>
                </a:solidFill>
                <a:effectLst/>
                <a:latin typeface="Times New Roman" pitchFamily="18" charset="0"/>
                <a:cs typeface="Times New Roman" pitchFamily="18" charset="0"/>
              </a:rPr>
              <a:t> будівельних виробів, будівель і споруд</a:t>
            </a:r>
            <a:endParaRPr lang="uk-UA" sz="2800" b="0" dirty="0">
              <a:solidFill>
                <a:schemeClr val="tx1"/>
              </a:solidFill>
              <a:effectLst/>
              <a:latin typeface="Times New Roman" pitchFamily="18" charset="0"/>
              <a:cs typeface="Times New Roman" pitchFamily="18" charset="0"/>
            </a:endParaRPr>
          </a:p>
        </p:txBody>
      </p:sp>
      <p:sp>
        <p:nvSpPr>
          <p:cNvPr id="4" name="Rectangle 3"/>
          <p:cNvSpPr>
            <a:spLocks noChangeArrowheads="1"/>
          </p:cNvSpPr>
          <p:nvPr/>
        </p:nvSpPr>
        <p:spPr bwMode="auto">
          <a:xfrm>
            <a:off x="452408" y="1857364"/>
            <a:ext cx="8762844" cy="4555093"/>
          </a:xfrm>
          <a:prstGeom prst="rect">
            <a:avLst/>
          </a:prstGeom>
          <a:noFill/>
          <a:ln w="9525">
            <a:noFill/>
            <a:miter lim="800000"/>
            <a:headEnd/>
            <a:tailEnd/>
          </a:ln>
          <a:effectLst/>
        </p:spPr>
        <p:txBody>
          <a:bodyPr wrap="square">
            <a:spAutoFit/>
          </a:bodyPr>
          <a:lstStyle/>
          <a:p>
            <a:pPr marL="504000" indent="-457200">
              <a:spcBef>
                <a:spcPts val="0"/>
              </a:spcBef>
              <a:spcAft>
                <a:spcPts val="1200"/>
              </a:spcAft>
              <a:buFont typeface="Wingdings" pitchFamily="2" charset="2"/>
              <a:buChar char="Ø"/>
            </a:pPr>
            <a:r>
              <a:rPr lang="uk-UA" sz="2800" i="1" dirty="0" smtClean="0">
                <a:latin typeface="Times New Roman" pitchFamily="18" charset="0"/>
                <a:cs typeface="Times New Roman" pitchFamily="18" charset="0"/>
              </a:rPr>
              <a:t>регламентні технічні умови </a:t>
            </a:r>
            <a:r>
              <a:rPr lang="uk-UA" sz="2800" dirty="0" smtClean="0">
                <a:latin typeface="Times New Roman" pitchFamily="18" charset="0"/>
                <a:cs typeface="Times New Roman" pitchFamily="18" charset="0"/>
              </a:rPr>
              <a:t>- </a:t>
            </a:r>
            <a:r>
              <a:rPr lang="uk-UA" sz="2800" u="sng" dirty="0" smtClean="0">
                <a:latin typeface="Times New Roman" pitchFamily="18" charset="0"/>
                <a:cs typeface="Times New Roman" pitchFamily="18" charset="0"/>
              </a:rPr>
              <a:t>стандарти, технічні умови та технічні свідоцтва</a:t>
            </a:r>
            <a:r>
              <a:rPr lang="uk-UA" sz="2800" dirty="0" smtClean="0">
                <a:latin typeface="Times New Roman" pitchFamily="18" charset="0"/>
                <a:cs typeface="Times New Roman" pitchFamily="18" charset="0"/>
              </a:rPr>
              <a:t>, прийняті Держспоживстандартом або Мінбудом відповідно до їх компетенції</a:t>
            </a:r>
          </a:p>
          <a:p>
            <a:pPr marL="504000" indent="-457200">
              <a:spcBef>
                <a:spcPts val="0"/>
              </a:spcBef>
              <a:spcAft>
                <a:spcPts val="1200"/>
              </a:spcAft>
              <a:buFont typeface="Wingdings" pitchFamily="2" charset="2"/>
              <a:buChar char="Ø"/>
            </a:pPr>
            <a:r>
              <a:rPr lang="uk-UA" sz="2800" i="1" dirty="0" smtClean="0">
                <a:latin typeface="Times New Roman" pitchFamily="18" charset="0"/>
                <a:cs typeface="Times New Roman" pitchFamily="18" charset="0"/>
              </a:rPr>
              <a:t>підтвердження придатності виробів для застосування </a:t>
            </a:r>
            <a:r>
              <a:rPr lang="uk-UA" sz="2800" dirty="0" smtClean="0">
                <a:latin typeface="Times New Roman" pitchFamily="18" charset="0"/>
                <a:cs typeface="Times New Roman" pitchFamily="18" charset="0"/>
              </a:rPr>
              <a:t>- </a:t>
            </a:r>
            <a:r>
              <a:rPr lang="uk-UA" sz="2800" u="sng" dirty="0" smtClean="0">
                <a:latin typeface="Times New Roman" pitchFamily="18" charset="0"/>
                <a:cs typeface="Times New Roman" pitchFamily="18" charset="0"/>
              </a:rPr>
              <a:t>процедура перевірки нових виробів</a:t>
            </a:r>
            <a:r>
              <a:rPr lang="uk-UA" sz="2800" dirty="0" smtClean="0">
                <a:latin typeface="Times New Roman" pitchFamily="18" charset="0"/>
                <a:cs typeface="Times New Roman" pitchFamily="18" charset="0"/>
              </a:rPr>
              <a:t>, виробництво, застосування та експлуатація яких </a:t>
            </a:r>
            <a:r>
              <a:rPr lang="uk-UA" sz="2800" u="sng" dirty="0" smtClean="0">
                <a:latin typeface="Times New Roman" pitchFamily="18" charset="0"/>
                <a:cs typeface="Times New Roman" pitchFamily="18" charset="0"/>
              </a:rPr>
              <a:t>не регламентовані існуючими нормативними документами на відповідність основним вимогам до виробів і споруд</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881248" y="201880"/>
            <a:ext cx="8375650" cy="760021"/>
          </a:xfrm>
        </p:spPr>
        <p:txBody>
          <a:bodyPr/>
          <a:lstStyle/>
          <a:p>
            <a:pPr algn="ctr" eaLnBrk="1" hangingPunct="1">
              <a:lnSpc>
                <a:spcPts val="3400"/>
              </a:lnSpc>
            </a:pPr>
            <a:r>
              <a:rPr lang="uk-UA" sz="3600" b="0" dirty="0" smtClean="0">
                <a:solidFill>
                  <a:schemeClr val="tx1"/>
                </a:solidFill>
                <a:effectLst/>
              </a:rPr>
              <a:t>Угода про технічні бар'єри у торгівлі</a:t>
            </a:r>
            <a:endParaRPr lang="ru-RU" sz="3200" b="0" dirty="0" smtClean="0">
              <a:solidFill>
                <a:schemeClr val="tx1"/>
              </a:solidFill>
              <a:effectLst/>
              <a:cs typeface="Times New Roman" pitchFamily="18" charset="0"/>
            </a:endParaRPr>
          </a:p>
        </p:txBody>
      </p:sp>
      <p:sp>
        <p:nvSpPr>
          <p:cNvPr id="25603" name="Содержимое 2"/>
          <p:cNvSpPr>
            <a:spLocks noGrp="1"/>
          </p:cNvSpPr>
          <p:nvPr>
            <p:ph idx="1"/>
          </p:nvPr>
        </p:nvSpPr>
        <p:spPr>
          <a:xfrm>
            <a:off x="581891" y="1056904"/>
            <a:ext cx="9109922" cy="4744192"/>
          </a:xfrm>
        </p:spPr>
        <p:txBody>
          <a:bodyPr/>
          <a:lstStyle/>
          <a:p>
            <a:pPr>
              <a:lnSpc>
                <a:spcPct val="80000"/>
              </a:lnSpc>
              <a:spcBef>
                <a:spcPts val="0"/>
              </a:spcBef>
              <a:spcAft>
                <a:spcPts val="1200"/>
              </a:spcAft>
              <a:buNone/>
            </a:pPr>
            <a:r>
              <a:rPr lang="uk-UA" sz="2800" dirty="0" smtClean="0">
                <a:effectLst/>
              </a:rPr>
              <a:t>     2. </a:t>
            </a:r>
            <a:r>
              <a:rPr lang="uk-UA" sz="2800" u="sng" dirty="0" smtClean="0">
                <a:effectLst/>
              </a:rPr>
              <a:t>Стандарт</a:t>
            </a:r>
            <a:r>
              <a:rPr lang="uk-UA" sz="2800" dirty="0" smtClean="0">
                <a:effectLst/>
              </a:rPr>
              <a:t/>
            </a:r>
            <a:br>
              <a:rPr lang="uk-UA" sz="2800" dirty="0" smtClean="0">
                <a:effectLst/>
              </a:rPr>
            </a:br>
            <a:r>
              <a:rPr lang="uk-UA" sz="2800" dirty="0" smtClean="0">
                <a:effectLst/>
              </a:rPr>
              <a:t>      Документ, який затверджено визнаним органом і який визначає призначені для загального і багатократного використання правила, інструкції або характеристики товарів чи пов'язаних з ними виробничих процесів або способів виробництва, </a:t>
            </a:r>
            <a:r>
              <a:rPr lang="uk-UA" sz="2800" u="sng" dirty="0" smtClean="0">
                <a:effectLst/>
              </a:rPr>
              <a:t>дотримання яких є необов'язковим</a:t>
            </a:r>
            <a:r>
              <a:rPr lang="uk-UA" sz="2800" dirty="0" smtClean="0">
                <a:effectLst/>
              </a:rPr>
              <a:t>. Він може також включати або містити тільки вимоги щодо термінології, позначок, пакування, маркування чи етикетування, які застосовуються до певного товару, виробничого процесу чи способу виробництва.</a:t>
            </a:r>
          </a:p>
          <a:p>
            <a:pPr>
              <a:lnSpc>
                <a:spcPct val="80000"/>
              </a:lnSpc>
              <a:spcBef>
                <a:spcPts val="0"/>
              </a:spcBef>
              <a:buNone/>
            </a:pPr>
            <a:r>
              <a:rPr lang="uk-UA" sz="2800" dirty="0" smtClean="0">
                <a:effectLst/>
              </a:rPr>
              <a:t>3. </a:t>
            </a:r>
            <a:r>
              <a:rPr lang="uk-UA" sz="2800" u="sng" dirty="0" smtClean="0">
                <a:effectLst/>
              </a:rPr>
              <a:t>Процедури оцінки відповідності</a:t>
            </a:r>
            <a:br>
              <a:rPr lang="uk-UA" sz="2800" u="sng" dirty="0" smtClean="0">
                <a:effectLst/>
              </a:rPr>
            </a:br>
            <a:r>
              <a:rPr lang="uk-UA" sz="2800" dirty="0" smtClean="0">
                <a:effectLst/>
              </a:rPr>
              <a:t>      </a:t>
            </a:r>
            <a:r>
              <a:rPr lang="uk-UA" sz="2800" u="sng" dirty="0" smtClean="0">
                <a:effectLst/>
              </a:rPr>
              <a:t>Будь-яка процедура</a:t>
            </a:r>
            <a:r>
              <a:rPr lang="uk-UA" sz="2800" dirty="0" smtClean="0">
                <a:effectLst/>
              </a:rPr>
              <a:t>, яка прямо чи непрямо використовується </a:t>
            </a:r>
            <a:r>
              <a:rPr lang="uk-UA" sz="2800" u="sng" dirty="0" smtClean="0">
                <a:effectLst/>
              </a:rPr>
              <a:t>для визначення</a:t>
            </a:r>
            <a:r>
              <a:rPr lang="uk-UA" sz="2800" dirty="0" smtClean="0">
                <a:effectLst/>
              </a:rPr>
              <a:t> того, </a:t>
            </a:r>
            <a:r>
              <a:rPr lang="uk-UA" sz="2800" u="sng" dirty="0" smtClean="0">
                <a:effectLst/>
              </a:rPr>
              <a:t>чи виконуються відповідні вимоги щодо технічних регламентів чи стандартів</a:t>
            </a:r>
            <a:r>
              <a:rPr lang="uk-UA" sz="2800" dirty="0" smtClean="0">
                <a:effectLst/>
              </a:rPr>
              <a:t>.</a:t>
            </a:r>
            <a:br>
              <a:rPr lang="uk-UA" sz="2800" dirty="0" smtClean="0">
                <a:effectLst/>
              </a:rPr>
            </a:br>
            <a:r>
              <a:rPr lang="uk-UA" sz="2800" dirty="0" smtClean="0">
                <a:effectLst/>
              </a:rPr>
              <a:t/>
            </a:r>
            <a:br>
              <a:rPr lang="uk-UA" sz="2800" dirty="0" smtClean="0">
                <a:effectLst/>
              </a:rPr>
            </a:br>
            <a:r>
              <a:rPr lang="uk-UA" sz="2800" dirty="0" smtClean="0">
                <a:effectLst/>
              </a:rPr>
              <a:t> </a:t>
            </a:r>
            <a:br>
              <a:rPr lang="uk-UA" sz="2800" dirty="0" smtClean="0">
                <a:effectLst/>
              </a:rPr>
            </a:br>
            <a:endParaRPr lang="uk-UA" sz="2800" dirty="0" smtClean="0">
              <a:effectLst/>
            </a:endParaRPr>
          </a:p>
          <a:p>
            <a:pPr eaLnBrk="1" hangingPunct="1">
              <a:lnSpc>
                <a:spcPct val="80000"/>
              </a:lnSpc>
              <a:spcBef>
                <a:spcPts val="0"/>
              </a:spcBef>
              <a:buNone/>
            </a:pPr>
            <a:endParaRPr lang="uk-UA" sz="2800" dirty="0" smtClean="0">
              <a:effectLst/>
            </a:endParaRPr>
          </a:p>
        </p:txBody>
      </p:sp>
      <p:sp>
        <p:nvSpPr>
          <p:cNvPr id="4" name="Номер слайда 3"/>
          <p:cNvSpPr>
            <a:spLocks noGrp="1"/>
          </p:cNvSpPr>
          <p:nvPr>
            <p:ph type="sldNum" sz="quarter" idx="12"/>
          </p:nvPr>
        </p:nvSpPr>
        <p:spPr/>
        <p:txBody>
          <a:bodyPr/>
          <a:lstStyle/>
          <a:p>
            <a:pPr>
              <a:defRPr/>
            </a:pPr>
            <a:fld id="{E3598FF0-9459-4C72-AC47-260B59A0D032}" type="slidenum">
              <a:rPr lang="ru-RU" smtClean="0"/>
              <a:pPr>
                <a:defRPr/>
              </a:pPr>
              <a:t>4</a:t>
            </a:fld>
            <a:endParaRPr lang="ru-RU"/>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95347" y="642920"/>
            <a:ext cx="8172450" cy="766763"/>
          </a:xfrm>
        </p:spPr>
        <p:txBody>
          <a:bodyPr/>
          <a:lstStyle/>
          <a:p>
            <a:pPr algn="ctr">
              <a:lnSpc>
                <a:spcPct val="80000"/>
              </a:lnSpc>
            </a:pPr>
            <a:r>
              <a:rPr lang="uk-UA" sz="2800" b="0" dirty="0" smtClean="0">
                <a:solidFill>
                  <a:schemeClr val="tx1"/>
                </a:solidFill>
                <a:effectLst/>
                <a:latin typeface="Times New Roman" pitchFamily="18" charset="0"/>
                <a:cs typeface="Times New Roman" pitchFamily="18" charset="0"/>
              </a:rPr>
              <a:t>ТЕХНІЧНИЙ РЕГЛАМЕНТ</a:t>
            </a:r>
            <a:br>
              <a:rPr lang="uk-UA" sz="2800" b="0" dirty="0" smtClean="0">
                <a:solidFill>
                  <a:schemeClr val="tx1"/>
                </a:solidFill>
                <a:effectLst/>
                <a:latin typeface="Times New Roman" pitchFamily="18" charset="0"/>
                <a:cs typeface="Times New Roman" pitchFamily="18" charset="0"/>
              </a:rPr>
            </a:br>
            <a:r>
              <a:rPr lang="uk-UA" sz="2800" b="0" dirty="0" smtClean="0">
                <a:solidFill>
                  <a:schemeClr val="tx1"/>
                </a:solidFill>
                <a:effectLst/>
                <a:latin typeface="Times New Roman" pitchFamily="18" charset="0"/>
                <a:cs typeface="Times New Roman" pitchFamily="18" charset="0"/>
              </a:rPr>
              <a:t> будівельних виробів, будівель і споруд</a:t>
            </a:r>
            <a:endParaRPr lang="uk-UA" sz="2800" b="0" dirty="0">
              <a:solidFill>
                <a:schemeClr val="tx1"/>
              </a:solidFill>
              <a:effectLst/>
              <a:latin typeface="Times New Roman" pitchFamily="18" charset="0"/>
              <a:cs typeface="Times New Roman" pitchFamily="18" charset="0"/>
            </a:endParaRPr>
          </a:p>
        </p:txBody>
      </p:sp>
      <p:sp>
        <p:nvSpPr>
          <p:cNvPr id="4" name="Rectangle 3"/>
          <p:cNvSpPr>
            <a:spLocks noChangeArrowheads="1"/>
          </p:cNvSpPr>
          <p:nvPr/>
        </p:nvSpPr>
        <p:spPr bwMode="auto">
          <a:xfrm>
            <a:off x="881034" y="1857364"/>
            <a:ext cx="8834534" cy="4832092"/>
          </a:xfrm>
          <a:prstGeom prst="rect">
            <a:avLst/>
          </a:prstGeom>
          <a:noFill/>
          <a:ln w="9525">
            <a:noFill/>
            <a:miter lim="800000"/>
            <a:headEnd/>
            <a:tailEnd/>
          </a:ln>
          <a:effectLst/>
        </p:spPr>
        <p:txBody>
          <a:bodyPr wrap="square">
            <a:spAutoFit/>
          </a:bodyPr>
          <a:lstStyle/>
          <a:p>
            <a:r>
              <a:rPr lang="uk-UA" sz="2800" dirty="0" smtClean="0">
                <a:latin typeface="+mj-lt"/>
              </a:rPr>
              <a:t> 4. Вироби вважаються такими, що </a:t>
            </a:r>
            <a:r>
              <a:rPr lang="uk-UA" sz="2800" u="sng" dirty="0" smtClean="0">
                <a:latin typeface="+mj-lt"/>
              </a:rPr>
              <a:t>відповідають призначенню, якщо вони відповідають основним вимогам, визначеним у цьому Технічному регламенті </a:t>
            </a:r>
            <a:r>
              <a:rPr lang="uk-UA" sz="2800" i="1" u="sng" dirty="0" smtClean="0">
                <a:latin typeface="+mj-lt"/>
              </a:rPr>
              <a:t>до споруд, в яких вони застосовуються</a:t>
            </a:r>
            <a:r>
              <a:rPr lang="uk-UA" sz="2800" dirty="0" smtClean="0">
                <a:latin typeface="+mj-lt"/>
              </a:rPr>
              <a:t>, регламентним технічним умовам і будівельним нормам, а також мають національний знак відповідності.</a:t>
            </a:r>
          </a:p>
          <a:p>
            <a:r>
              <a:rPr lang="uk-UA" sz="2800" dirty="0" smtClean="0">
                <a:latin typeface="+mj-lt"/>
              </a:rPr>
              <a:t> </a:t>
            </a:r>
          </a:p>
          <a:p>
            <a:r>
              <a:rPr lang="uk-UA" sz="2800" dirty="0" smtClean="0">
                <a:latin typeface="+mj-lt"/>
              </a:rPr>
              <a:t>     Нанесений на виріб </a:t>
            </a:r>
            <a:r>
              <a:rPr lang="uk-UA" sz="2800" u="sng" dirty="0" smtClean="0">
                <a:latin typeface="+mj-lt"/>
              </a:rPr>
              <a:t>національний знак відповідності свідчить про відповідність його вимогам</a:t>
            </a:r>
            <a:r>
              <a:rPr lang="uk-UA" sz="2800" dirty="0" smtClean="0">
                <a:latin typeface="+mj-lt"/>
              </a:rPr>
              <a:t> Технічного регламенту, регламентним технічним умовам і будівельним нормам.</a:t>
            </a:r>
            <a:endParaRPr lang="uk-UA" sz="2800" dirty="0" smtClean="0">
              <a:latin typeface="+mj-lt"/>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95347" y="642920"/>
            <a:ext cx="8172450" cy="766763"/>
          </a:xfrm>
        </p:spPr>
        <p:txBody>
          <a:bodyPr/>
          <a:lstStyle/>
          <a:p>
            <a:pPr algn="ctr">
              <a:lnSpc>
                <a:spcPct val="80000"/>
              </a:lnSpc>
            </a:pPr>
            <a:r>
              <a:rPr lang="uk-UA" sz="2800" b="0" dirty="0" smtClean="0">
                <a:solidFill>
                  <a:schemeClr val="tx1"/>
                </a:solidFill>
                <a:effectLst/>
                <a:latin typeface="Times New Roman" pitchFamily="18" charset="0"/>
                <a:cs typeface="Times New Roman" pitchFamily="18" charset="0"/>
              </a:rPr>
              <a:t>ТЕХНІЧНИЙ РЕГЛАМЕНТ</a:t>
            </a:r>
            <a:br>
              <a:rPr lang="uk-UA" sz="2800" b="0" dirty="0" smtClean="0">
                <a:solidFill>
                  <a:schemeClr val="tx1"/>
                </a:solidFill>
                <a:effectLst/>
                <a:latin typeface="Times New Roman" pitchFamily="18" charset="0"/>
                <a:cs typeface="Times New Roman" pitchFamily="18" charset="0"/>
              </a:rPr>
            </a:br>
            <a:r>
              <a:rPr lang="uk-UA" sz="2800" b="0" dirty="0" smtClean="0">
                <a:solidFill>
                  <a:schemeClr val="tx1"/>
                </a:solidFill>
                <a:effectLst/>
                <a:latin typeface="Times New Roman" pitchFamily="18" charset="0"/>
                <a:cs typeface="Times New Roman" pitchFamily="18" charset="0"/>
              </a:rPr>
              <a:t> будівельних виробів, будівель і споруд</a:t>
            </a:r>
            <a:endParaRPr lang="uk-UA" sz="2800" b="0" dirty="0">
              <a:solidFill>
                <a:schemeClr val="tx1"/>
              </a:solidFill>
              <a:effectLst/>
              <a:latin typeface="Times New Roman" pitchFamily="18" charset="0"/>
              <a:cs typeface="Times New Roman" pitchFamily="18" charset="0"/>
            </a:endParaRPr>
          </a:p>
        </p:txBody>
      </p:sp>
      <p:sp>
        <p:nvSpPr>
          <p:cNvPr id="4" name="Rectangle 3"/>
          <p:cNvSpPr>
            <a:spLocks noChangeArrowheads="1"/>
          </p:cNvSpPr>
          <p:nvPr/>
        </p:nvSpPr>
        <p:spPr bwMode="auto">
          <a:xfrm>
            <a:off x="881034" y="1857364"/>
            <a:ext cx="8834534" cy="4201150"/>
          </a:xfrm>
          <a:prstGeom prst="rect">
            <a:avLst/>
          </a:prstGeom>
          <a:noFill/>
          <a:ln w="9525">
            <a:noFill/>
            <a:miter lim="800000"/>
            <a:headEnd/>
            <a:tailEnd/>
          </a:ln>
          <a:effectLst/>
        </p:spPr>
        <p:txBody>
          <a:bodyPr wrap="square">
            <a:spAutoFit/>
          </a:bodyPr>
          <a:lstStyle/>
          <a:p>
            <a:pPr>
              <a:spcAft>
                <a:spcPts val="1800"/>
              </a:spcAft>
            </a:pPr>
            <a:r>
              <a:rPr lang="uk-UA" sz="2800" dirty="0" smtClean="0">
                <a:latin typeface="Times New Roman" pitchFamily="18" charset="0"/>
                <a:cs typeface="Times New Roman" pitchFamily="18" charset="0"/>
              </a:rPr>
              <a:t>9. Вироби, </a:t>
            </a:r>
            <a:r>
              <a:rPr lang="uk-UA" sz="2800" u="sng" dirty="0" smtClean="0">
                <a:latin typeface="Times New Roman" pitchFamily="18" charset="0"/>
                <a:cs typeface="Times New Roman" pitchFamily="18" charset="0"/>
              </a:rPr>
              <a:t>які відповідають вимогам</a:t>
            </a:r>
            <a:r>
              <a:rPr lang="uk-UA" sz="2800" dirty="0" smtClean="0">
                <a:latin typeface="Times New Roman" pitchFamily="18" charset="0"/>
                <a:cs typeface="Times New Roman" pitchFamily="18" charset="0"/>
              </a:rPr>
              <a:t> цього Технічного регламенту, </a:t>
            </a:r>
            <a:r>
              <a:rPr lang="uk-UA" sz="2800" u="sng" dirty="0" smtClean="0">
                <a:latin typeface="Times New Roman" pitchFamily="18" charset="0"/>
                <a:cs typeface="Times New Roman" pitchFamily="18" charset="0"/>
              </a:rPr>
              <a:t>вільно переміщуються, розміщуються на ринку та застосовуються на території України</a:t>
            </a:r>
            <a:endParaRPr lang="uk-UA" sz="2800" dirty="0" smtClean="0">
              <a:latin typeface="Times New Roman" pitchFamily="18" charset="0"/>
              <a:cs typeface="Times New Roman" pitchFamily="18" charset="0"/>
            </a:endParaRPr>
          </a:p>
          <a:p>
            <a:pPr>
              <a:spcAft>
                <a:spcPts val="1800"/>
              </a:spcAft>
            </a:pPr>
            <a:r>
              <a:rPr lang="uk-UA" sz="2800" dirty="0" smtClean="0">
                <a:latin typeface="Times New Roman" pitchFamily="18" charset="0"/>
                <a:cs typeface="Times New Roman" pitchFamily="18" charset="0"/>
              </a:rPr>
              <a:t>10. Споруди в цілому та окремі їх частини </a:t>
            </a:r>
            <a:r>
              <a:rPr lang="uk-UA" sz="2800" u="sng" dirty="0" smtClean="0">
                <a:latin typeface="Times New Roman" pitchFamily="18" charset="0"/>
                <a:cs typeface="Times New Roman" pitchFamily="18" charset="0"/>
              </a:rPr>
              <a:t>повинні відповідати призначенню і основним вимогам</a:t>
            </a:r>
            <a:r>
              <a:rPr lang="uk-UA" sz="2800" dirty="0" smtClean="0">
                <a:latin typeface="Times New Roman" pitchFamily="18" charset="0"/>
                <a:cs typeface="Times New Roman" pitchFamily="18" charset="0"/>
              </a:rPr>
              <a:t> до них. За умови належної експлуатації споруд основні вимоги до них </a:t>
            </a:r>
            <a:r>
              <a:rPr lang="uk-UA" sz="2800" u="sng" dirty="0" smtClean="0">
                <a:latin typeface="Times New Roman" pitchFamily="18" charset="0"/>
                <a:cs typeface="Times New Roman" pitchFamily="18" charset="0"/>
              </a:rPr>
              <a:t>повинні виконуватися протягом обґрунтованого строку служби</a:t>
            </a:r>
            <a:r>
              <a:rPr lang="uk-UA" sz="2800" dirty="0" smtClean="0">
                <a:latin typeface="Times New Roman" pitchFamily="18" charset="0"/>
                <a:cs typeface="Times New Roman" pitchFamily="18" charset="0"/>
              </a:rPr>
              <a:t> споруд з урахуванням передбачуваних впливів.</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68461" y="1848164"/>
            <a:ext cx="7808543" cy="2123658"/>
          </a:xfrm>
          <a:prstGeom prst="rect">
            <a:avLst/>
          </a:prstGeom>
        </p:spPr>
        <p:txBody>
          <a:bodyPr wrap="square">
            <a:spAutoFit/>
          </a:bodyPr>
          <a:lstStyle/>
          <a:p>
            <a:r>
              <a:rPr lang="uk-UA" sz="4400" i="1" dirty="0" smtClean="0">
                <a:latin typeface="+mj-lt"/>
              </a:rPr>
              <a:t>Особливості використання стандартів сертифікованими фахівцями різних </a:t>
            </a:r>
            <a:r>
              <a:rPr lang="uk-UA" sz="4400" i="1" dirty="0" err="1" smtClean="0">
                <a:latin typeface="+mj-lt"/>
              </a:rPr>
              <a:t>спеціалізацій</a:t>
            </a:r>
            <a:endParaRPr lang="ru-RU" sz="4400" dirty="0">
              <a:latin typeface="+mj-lt"/>
            </a:endParaRPr>
          </a:p>
        </p:txBody>
      </p:sp>
      <p:sp>
        <p:nvSpPr>
          <p:cNvPr id="3" name="Номер слайда 2"/>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42</a:t>
            </a:fld>
            <a:endParaRPr lang="ru-RU" dirty="0"/>
          </a:p>
        </p:txBody>
      </p:sp>
    </p:spTree>
    <p:extLst>
      <p:ext uri="{BB962C8B-B14F-4D97-AF65-F5344CB8AC3E}">
        <p14:creationId xmlns:p14="http://schemas.microsoft.com/office/powerpoint/2010/main" val="20383650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700644" y="188913"/>
            <a:ext cx="9205356" cy="1431925"/>
          </a:xfrm>
        </p:spPr>
        <p:txBody>
          <a:bodyPr/>
          <a:lstStyle/>
          <a:p>
            <a:pPr eaLnBrk="1" hangingPunct="1">
              <a:lnSpc>
                <a:spcPct val="75000"/>
              </a:lnSpc>
            </a:pPr>
            <a:r>
              <a:rPr lang="uk-UA" altLang="ru-RU" sz="3000" b="0" dirty="0" smtClean="0">
                <a:solidFill>
                  <a:schemeClr val="tx1"/>
                </a:solidFill>
                <a:effectLst/>
                <a:latin typeface="Times New Roman" panose="02020603050405020304" pitchFamily="18" charset="0"/>
                <a:cs typeface="Times New Roman" panose="02020603050405020304" pitchFamily="18" charset="0"/>
              </a:rPr>
              <a:t>Проект ЗУ «</a:t>
            </a:r>
            <a:r>
              <a:rPr lang="uk-UA" sz="3000" b="0" dirty="0">
                <a:solidFill>
                  <a:schemeClr val="tx1"/>
                </a:solidFill>
                <a:effectLst/>
                <a:latin typeface="Times New Roman" panose="02020603050405020304" pitchFamily="18" charset="0"/>
                <a:cs typeface="Times New Roman" panose="02020603050405020304" pitchFamily="18" charset="0"/>
              </a:rPr>
              <a:t>Про основні вимоги до будівель та споруд, а також умови для розміщення на ринку будівельних виробів, гармонізовані з нормами законодавства Європейського Союзу</a:t>
            </a:r>
            <a:r>
              <a:rPr lang="uk-UA" altLang="ru-RU" sz="3000" b="0" dirty="0" smtClean="0">
                <a:solidFill>
                  <a:schemeClr val="tx1"/>
                </a:solidFill>
                <a:effectLst/>
                <a:latin typeface="Times New Roman" panose="02020603050405020304" pitchFamily="18" charset="0"/>
                <a:cs typeface="Times New Roman" panose="02020603050405020304" pitchFamily="18" charset="0"/>
              </a:rPr>
              <a:t>»</a:t>
            </a:r>
          </a:p>
        </p:txBody>
      </p:sp>
      <p:sp>
        <p:nvSpPr>
          <p:cNvPr id="3" name="Содержимое 2"/>
          <p:cNvSpPr>
            <a:spLocks noGrp="1"/>
          </p:cNvSpPr>
          <p:nvPr>
            <p:ph idx="1"/>
          </p:nvPr>
        </p:nvSpPr>
        <p:spPr>
          <a:xfrm>
            <a:off x="696913" y="1857375"/>
            <a:ext cx="9055100" cy="4238625"/>
          </a:xfrm>
        </p:spPr>
        <p:txBody>
          <a:bodyPr/>
          <a:lstStyle/>
          <a:p>
            <a:pPr lvl="0">
              <a:lnSpc>
                <a:spcPct val="80000"/>
              </a:lnSpc>
              <a:spcBef>
                <a:spcPts val="0"/>
              </a:spcBef>
              <a:spcAft>
                <a:spcPts val="1200"/>
              </a:spcAft>
              <a:buNone/>
            </a:pPr>
            <a:r>
              <a:rPr lang="uk-UA" sz="2800" i="1" dirty="0" smtClean="0">
                <a:effectLst/>
              </a:rPr>
              <a:t>будівельний виріб</a:t>
            </a:r>
            <a:r>
              <a:rPr lang="uk-UA" sz="2800" dirty="0" smtClean="0">
                <a:effectLst/>
              </a:rPr>
              <a:t> — продукт, виготовлений та введений в обіг виробником для подальшого використання за призначенням як </a:t>
            </a:r>
            <a:r>
              <a:rPr lang="uk-UA" sz="2800" u="sng" dirty="0" smtClean="0">
                <a:effectLst/>
              </a:rPr>
              <a:t>невід’ємна складова</a:t>
            </a:r>
            <a:r>
              <a:rPr lang="uk-UA" sz="2800" dirty="0" smtClean="0">
                <a:effectLst/>
              </a:rPr>
              <a:t> будівлі або споруди </a:t>
            </a:r>
            <a:r>
              <a:rPr lang="uk-UA" sz="2800" u="sng" dirty="0" smtClean="0">
                <a:effectLst/>
              </a:rPr>
              <a:t>з дотриманням основних вимог до будівель та споруд</a:t>
            </a:r>
            <a:r>
              <a:rPr lang="uk-UA" sz="2800" dirty="0" smtClean="0">
                <a:effectLst/>
              </a:rPr>
              <a:t>;</a:t>
            </a:r>
          </a:p>
          <a:p>
            <a:pPr>
              <a:lnSpc>
                <a:spcPct val="80000"/>
              </a:lnSpc>
              <a:spcBef>
                <a:spcPts val="0"/>
              </a:spcBef>
              <a:spcAft>
                <a:spcPts val="1200"/>
              </a:spcAft>
              <a:buNone/>
            </a:pPr>
            <a:r>
              <a:rPr lang="uk-UA" sz="2800" i="1" dirty="0" smtClean="0">
                <a:effectLst/>
              </a:rPr>
              <a:t>клас будівельного виробу</a:t>
            </a:r>
            <a:r>
              <a:rPr lang="uk-UA" sz="2800" dirty="0" smtClean="0">
                <a:effectLst/>
              </a:rPr>
              <a:t> — </a:t>
            </a:r>
            <a:r>
              <a:rPr lang="uk-UA" sz="2800" u="sng" dirty="0" smtClean="0">
                <a:effectLst/>
              </a:rPr>
              <a:t>діапазон</a:t>
            </a:r>
            <a:r>
              <a:rPr lang="uk-UA" sz="2800" dirty="0" smtClean="0">
                <a:effectLst/>
              </a:rPr>
              <a:t> рівнів, обмежений </a:t>
            </a:r>
            <a:r>
              <a:rPr lang="uk-UA" sz="2800" u="sng" dirty="0" smtClean="0">
                <a:effectLst/>
              </a:rPr>
              <a:t>мінімальним і максимальним</a:t>
            </a:r>
            <a:r>
              <a:rPr lang="uk-UA" sz="2800" dirty="0" smtClean="0">
                <a:effectLst/>
              </a:rPr>
              <a:t> значеннями технічного показника суттєвої характеристики будівельного виробу;</a:t>
            </a:r>
          </a:p>
          <a:p>
            <a:pPr>
              <a:lnSpc>
                <a:spcPct val="80000"/>
              </a:lnSpc>
              <a:spcBef>
                <a:spcPts val="0"/>
              </a:spcBef>
              <a:spcAft>
                <a:spcPts val="1200"/>
              </a:spcAft>
              <a:buNone/>
            </a:pPr>
            <a:r>
              <a:rPr lang="uk-UA" sz="2800" i="1" dirty="0" smtClean="0">
                <a:effectLst/>
              </a:rPr>
              <a:t>рівень будівельного виробу </a:t>
            </a:r>
            <a:r>
              <a:rPr lang="uk-UA" sz="2800" dirty="0" smtClean="0">
                <a:effectLst/>
              </a:rPr>
              <a:t>— </a:t>
            </a:r>
            <a:r>
              <a:rPr lang="uk-UA" sz="2800" u="sng" dirty="0" smtClean="0">
                <a:effectLst/>
              </a:rPr>
              <a:t>кількісне відображення технічного показника</a:t>
            </a:r>
            <a:r>
              <a:rPr lang="uk-UA" sz="2800" dirty="0" smtClean="0">
                <a:effectLst/>
              </a:rPr>
              <a:t> суттєвої характеристики будівельного виробу;</a:t>
            </a:r>
            <a:endParaRPr lang="ru-RU" sz="2800" dirty="0" smtClean="0">
              <a:effectLst/>
            </a:endParaRPr>
          </a:p>
          <a:p>
            <a:pPr>
              <a:lnSpc>
                <a:spcPct val="80000"/>
              </a:lnSpc>
              <a:spcBef>
                <a:spcPts val="0"/>
              </a:spcBef>
              <a:spcAft>
                <a:spcPts val="1200"/>
              </a:spcAft>
              <a:buNone/>
            </a:pPr>
            <a:endParaRPr lang="ru-RU" sz="2800" dirty="0" smtClean="0">
              <a:effectLst/>
            </a:endParaRPr>
          </a:p>
          <a:p>
            <a:pPr lvl="0">
              <a:lnSpc>
                <a:spcPct val="80000"/>
              </a:lnSpc>
              <a:spcBef>
                <a:spcPts val="0"/>
              </a:spcBef>
              <a:spcAft>
                <a:spcPts val="1200"/>
              </a:spcAft>
              <a:buNone/>
            </a:pPr>
            <a:endParaRPr lang="ru-RU" sz="2800" dirty="0">
              <a:effectLst/>
            </a:endParaRPr>
          </a:p>
        </p:txBody>
      </p:sp>
    </p:spTree>
    <p:extLst>
      <p:ext uri="{BB962C8B-B14F-4D97-AF65-F5344CB8AC3E}">
        <p14:creationId xmlns:p14="http://schemas.microsoft.com/office/powerpoint/2010/main" val="14112991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700644" y="188913"/>
            <a:ext cx="9205356" cy="1431925"/>
          </a:xfrm>
        </p:spPr>
        <p:txBody>
          <a:bodyPr/>
          <a:lstStyle/>
          <a:p>
            <a:pPr eaLnBrk="1" hangingPunct="1">
              <a:lnSpc>
                <a:spcPct val="75000"/>
              </a:lnSpc>
            </a:pPr>
            <a:r>
              <a:rPr lang="uk-UA" altLang="ru-RU" sz="3000" b="0" dirty="0" smtClean="0">
                <a:solidFill>
                  <a:schemeClr val="tx1"/>
                </a:solidFill>
                <a:effectLst/>
                <a:latin typeface="Times New Roman" panose="02020603050405020304" pitchFamily="18" charset="0"/>
                <a:cs typeface="Times New Roman" panose="02020603050405020304" pitchFamily="18" charset="0"/>
              </a:rPr>
              <a:t>Проект ЗУ «</a:t>
            </a:r>
            <a:r>
              <a:rPr lang="uk-UA" sz="3000" b="0" dirty="0">
                <a:solidFill>
                  <a:schemeClr val="tx1"/>
                </a:solidFill>
                <a:effectLst/>
                <a:latin typeface="Times New Roman" panose="02020603050405020304" pitchFamily="18" charset="0"/>
                <a:cs typeface="Times New Roman" panose="02020603050405020304" pitchFamily="18" charset="0"/>
              </a:rPr>
              <a:t>Про основні вимоги до будівель та споруд, а також умови для розміщення на ринку будівельних виробів, гармонізовані з нормами законодавства Європейського Союзу</a:t>
            </a:r>
            <a:r>
              <a:rPr lang="uk-UA" altLang="ru-RU" sz="3000" b="0" dirty="0" smtClean="0">
                <a:solidFill>
                  <a:schemeClr val="tx1"/>
                </a:solidFill>
                <a:effectLst/>
                <a:latin typeface="Times New Roman" panose="02020603050405020304" pitchFamily="18" charset="0"/>
                <a:cs typeface="Times New Roman" panose="02020603050405020304" pitchFamily="18" charset="0"/>
              </a:rPr>
              <a:t>»</a:t>
            </a:r>
          </a:p>
        </p:txBody>
      </p:sp>
      <p:sp>
        <p:nvSpPr>
          <p:cNvPr id="3" name="Содержимое 2"/>
          <p:cNvSpPr>
            <a:spLocks noGrp="1"/>
          </p:cNvSpPr>
          <p:nvPr>
            <p:ph idx="1"/>
          </p:nvPr>
        </p:nvSpPr>
        <p:spPr>
          <a:xfrm>
            <a:off x="696913" y="1857375"/>
            <a:ext cx="9055100" cy="4238625"/>
          </a:xfrm>
        </p:spPr>
        <p:txBody>
          <a:bodyPr/>
          <a:lstStyle/>
          <a:p>
            <a:pPr lvl="0">
              <a:lnSpc>
                <a:spcPct val="80000"/>
              </a:lnSpc>
              <a:spcBef>
                <a:spcPts val="0"/>
              </a:spcBef>
              <a:spcAft>
                <a:spcPts val="600"/>
              </a:spcAft>
              <a:buNone/>
            </a:pPr>
            <a:r>
              <a:rPr lang="uk-UA" sz="2800" i="1" dirty="0" err="1" smtClean="0">
                <a:effectLst/>
              </a:rPr>
              <a:t>пороговий</a:t>
            </a:r>
            <a:r>
              <a:rPr lang="uk-UA" sz="2800" i="1" dirty="0" smtClean="0">
                <a:effectLst/>
              </a:rPr>
              <a:t> рівень будівельного виробу </a:t>
            </a:r>
            <a:r>
              <a:rPr lang="uk-UA" sz="2800" dirty="0" smtClean="0">
                <a:effectLst/>
              </a:rPr>
              <a:t>— </a:t>
            </a:r>
            <a:r>
              <a:rPr lang="uk-UA" sz="2800" u="sng" dirty="0" smtClean="0">
                <a:effectLst/>
              </a:rPr>
              <a:t>мінімальне або максимальне</a:t>
            </a:r>
            <a:r>
              <a:rPr lang="uk-UA" sz="2800" dirty="0" smtClean="0">
                <a:effectLst/>
              </a:rPr>
              <a:t> значення технічного показника суттєвої характеристики будівельного виробу;</a:t>
            </a:r>
          </a:p>
          <a:p>
            <a:pPr>
              <a:lnSpc>
                <a:spcPct val="80000"/>
              </a:lnSpc>
              <a:spcBef>
                <a:spcPts val="0"/>
              </a:spcBef>
              <a:spcAft>
                <a:spcPts val="600"/>
              </a:spcAft>
              <a:buNone/>
            </a:pPr>
            <a:r>
              <a:rPr lang="uk-UA" sz="2800" i="1" dirty="0" smtClean="0">
                <a:effectLst/>
              </a:rPr>
              <a:t>суттєва характеристика </a:t>
            </a:r>
            <a:r>
              <a:rPr lang="uk-UA" sz="2800" dirty="0" smtClean="0">
                <a:effectLst/>
              </a:rPr>
              <a:t>— така </a:t>
            </a:r>
            <a:r>
              <a:rPr lang="uk-UA" sz="2800" u="sng" dirty="0" smtClean="0">
                <a:effectLst/>
              </a:rPr>
              <a:t>характеристика</a:t>
            </a:r>
            <a:r>
              <a:rPr lang="uk-UA" sz="2800" dirty="0" smtClean="0">
                <a:effectLst/>
              </a:rPr>
              <a:t> будівельного виробу, яка </a:t>
            </a:r>
            <a:r>
              <a:rPr lang="uk-UA" sz="2800" u="sng" dirty="0" smtClean="0">
                <a:effectLst/>
              </a:rPr>
              <a:t>забезпечує</a:t>
            </a:r>
            <a:r>
              <a:rPr lang="uk-UA" sz="2800" dirty="0" smtClean="0">
                <a:effectLst/>
              </a:rPr>
              <a:t> під час його використання </a:t>
            </a:r>
            <a:r>
              <a:rPr lang="uk-UA" sz="2800" u="sng" dirty="0" smtClean="0">
                <a:effectLst/>
              </a:rPr>
              <a:t>додержання</a:t>
            </a:r>
            <a:r>
              <a:rPr lang="uk-UA" sz="2800" dirty="0" smtClean="0">
                <a:effectLst/>
              </a:rPr>
              <a:t> встановлених цим Законом </a:t>
            </a:r>
            <a:r>
              <a:rPr lang="uk-UA" sz="2800" u="sng" dirty="0" smtClean="0">
                <a:effectLst/>
              </a:rPr>
              <a:t>основних вимог до будівель та споруд</a:t>
            </a:r>
            <a:r>
              <a:rPr lang="uk-UA" sz="2800" dirty="0" smtClean="0">
                <a:effectLst/>
              </a:rPr>
              <a:t>;</a:t>
            </a:r>
          </a:p>
          <a:p>
            <a:pPr lvl="0">
              <a:lnSpc>
                <a:spcPct val="80000"/>
              </a:lnSpc>
              <a:spcBef>
                <a:spcPts val="0"/>
              </a:spcBef>
              <a:spcAft>
                <a:spcPts val="600"/>
              </a:spcAft>
              <a:buNone/>
            </a:pPr>
            <a:r>
              <a:rPr lang="uk-UA" sz="2800" i="1" dirty="0" smtClean="0">
                <a:effectLst/>
              </a:rPr>
              <a:t>технічна апробація</a:t>
            </a:r>
            <a:r>
              <a:rPr lang="uk-UA" sz="2800" dirty="0" smtClean="0">
                <a:effectLst/>
              </a:rPr>
              <a:t> — </a:t>
            </a:r>
            <a:r>
              <a:rPr lang="uk-UA" sz="2800" u="sng" dirty="0" smtClean="0">
                <a:effectLst/>
              </a:rPr>
              <a:t>оцінювання</a:t>
            </a:r>
            <a:r>
              <a:rPr lang="uk-UA" sz="2800" dirty="0" smtClean="0">
                <a:effectLst/>
              </a:rPr>
              <a:t> технічних </a:t>
            </a:r>
            <a:r>
              <a:rPr lang="uk-UA" sz="2800" u="sng" dirty="0" smtClean="0">
                <a:effectLst/>
              </a:rPr>
              <a:t>показників суттєвих характеристик </a:t>
            </a:r>
            <a:r>
              <a:rPr lang="uk-UA" sz="2800" dirty="0" smtClean="0">
                <a:effectLst/>
              </a:rPr>
              <a:t>будівельного виробу для використання за призначенням;</a:t>
            </a:r>
            <a:endParaRPr lang="ru-RU" sz="2800" dirty="0" smtClean="0">
              <a:effectLst/>
            </a:endParaRPr>
          </a:p>
          <a:p>
            <a:pPr lvl="0">
              <a:lnSpc>
                <a:spcPct val="80000"/>
              </a:lnSpc>
              <a:spcBef>
                <a:spcPts val="0"/>
              </a:spcBef>
              <a:spcAft>
                <a:spcPts val="600"/>
              </a:spcAft>
              <a:buNone/>
            </a:pPr>
            <a:r>
              <a:rPr lang="uk-UA" sz="2800" i="1" dirty="0" smtClean="0">
                <a:effectLst/>
              </a:rPr>
              <a:t>технічний показник </a:t>
            </a:r>
            <a:r>
              <a:rPr lang="uk-UA" sz="2800" dirty="0" smtClean="0">
                <a:effectLst/>
              </a:rPr>
              <a:t>— </a:t>
            </a:r>
            <a:r>
              <a:rPr lang="uk-UA" sz="2800" u="sng" dirty="0" smtClean="0">
                <a:effectLst/>
              </a:rPr>
              <a:t>кількісне відображення стану </a:t>
            </a:r>
            <a:r>
              <a:rPr lang="uk-UA" sz="2800" dirty="0" smtClean="0">
                <a:effectLst/>
              </a:rPr>
              <a:t>будівельного виробу під час його використання за призначенням;</a:t>
            </a:r>
            <a:endParaRPr lang="ru-RU" sz="2800" dirty="0" smtClean="0">
              <a:effectLst/>
            </a:endParaRPr>
          </a:p>
          <a:p>
            <a:pPr>
              <a:lnSpc>
                <a:spcPct val="80000"/>
              </a:lnSpc>
              <a:spcBef>
                <a:spcPts val="0"/>
              </a:spcBef>
              <a:spcAft>
                <a:spcPts val="600"/>
              </a:spcAft>
              <a:buNone/>
            </a:pPr>
            <a:endParaRPr lang="ru-RU" sz="2800" dirty="0" smtClean="0">
              <a:effectLst/>
            </a:endParaRPr>
          </a:p>
          <a:p>
            <a:pPr lvl="0">
              <a:lnSpc>
                <a:spcPct val="80000"/>
              </a:lnSpc>
              <a:spcBef>
                <a:spcPts val="0"/>
              </a:spcBef>
              <a:spcAft>
                <a:spcPts val="600"/>
              </a:spcAft>
              <a:buNone/>
            </a:pPr>
            <a:endParaRPr lang="ru-RU" sz="2800" dirty="0" smtClean="0">
              <a:effectLst/>
            </a:endParaRPr>
          </a:p>
          <a:p>
            <a:pPr>
              <a:lnSpc>
                <a:spcPct val="80000"/>
              </a:lnSpc>
              <a:spcBef>
                <a:spcPts val="0"/>
              </a:spcBef>
              <a:spcAft>
                <a:spcPts val="600"/>
              </a:spcAft>
              <a:buNone/>
            </a:pPr>
            <a:endParaRPr lang="ru-RU" sz="2800" dirty="0">
              <a:effectLst/>
            </a:endParaRPr>
          </a:p>
        </p:txBody>
      </p:sp>
    </p:spTree>
    <p:extLst>
      <p:ext uri="{BB962C8B-B14F-4D97-AF65-F5344CB8AC3E}">
        <p14:creationId xmlns:p14="http://schemas.microsoft.com/office/powerpoint/2010/main" val="14112991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700644" y="0"/>
            <a:ext cx="9205356" cy="677986"/>
          </a:xfrm>
        </p:spPr>
        <p:txBody>
          <a:bodyPr/>
          <a:lstStyle/>
          <a:p>
            <a:pPr eaLnBrk="1" hangingPunct="1">
              <a:lnSpc>
                <a:spcPct val="75000"/>
              </a:lnSpc>
            </a:pPr>
            <a:r>
              <a:rPr lang="uk-UA" sz="3200" dirty="0" smtClean="0">
                <a:solidFill>
                  <a:schemeClr val="tx1"/>
                </a:solidFill>
              </a:rPr>
              <a:t>Забезпечення механічного опору та стійкості</a:t>
            </a:r>
            <a:endParaRPr lang="uk-UA" altLang="ru-RU" sz="3000" b="0" dirty="0" smtClean="0">
              <a:solidFill>
                <a:schemeClr val="tx1"/>
              </a:solidFill>
              <a:effectLst/>
              <a:latin typeface="Times New Roman" panose="02020603050405020304" pitchFamily="18" charset="0"/>
              <a:cs typeface="Times New Roman" panose="02020603050405020304" pitchFamily="18" charset="0"/>
            </a:endParaRP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92133459"/>
              </p:ext>
            </p:extLst>
          </p:nvPr>
        </p:nvGraphicFramePr>
        <p:xfrm>
          <a:off x="0" y="591785"/>
          <a:ext cx="9906000" cy="6266214"/>
        </p:xfrm>
        <a:graphic>
          <a:graphicData uri="http://schemas.openxmlformats.org/drawingml/2006/table">
            <a:tbl>
              <a:tblPr firstRow="1" bandRow="1">
                <a:tableStyleId>{5C22544A-7EE6-4342-B048-85BDC9FD1C3A}</a:tableStyleId>
              </a:tblPr>
              <a:tblGrid>
                <a:gridCol w="2303813"/>
                <a:gridCol w="2078182"/>
                <a:gridCol w="1733797"/>
                <a:gridCol w="1923803"/>
                <a:gridCol w="1866405"/>
              </a:tblGrid>
              <a:tr h="646793">
                <a:tc>
                  <a:txBody>
                    <a:bodyPr/>
                    <a:lstStyle/>
                    <a:p>
                      <a:pPr algn="ctr">
                        <a:lnSpc>
                          <a:spcPct val="80000"/>
                        </a:lnSpc>
                      </a:pPr>
                      <a:r>
                        <a:rPr lang="uk-UA" dirty="0" smtClean="0">
                          <a:solidFill>
                            <a:schemeClr val="bg1"/>
                          </a:solidFill>
                        </a:rPr>
                        <a:t>вимога ТР щодо недопущення</a:t>
                      </a:r>
                      <a:endParaRPr lang="ru-RU" dirty="0">
                        <a:solidFill>
                          <a:schemeClr val="bg1"/>
                        </a:solidFill>
                      </a:endParaRPr>
                    </a:p>
                  </a:txBody>
                  <a:tcPr anchor="ctr"/>
                </a:tc>
                <a:tc>
                  <a:txBody>
                    <a:bodyPr/>
                    <a:lstStyle/>
                    <a:p>
                      <a:pPr algn="ctr">
                        <a:lnSpc>
                          <a:spcPct val="80000"/>
                        </a:lnSpc>
                      </a:pPr>
                      <a:r>
                        <a:rPr lang="uk-UA" dirty="0" smtClean="0">
                          <a:solidFill>
                            <a:schemeClr val="bg1"/>
                          </a:solidFill>
                        </a:rPr>
                        <a:t>Проектування</a:t>
                      </a:r>
                    </a:p>
                    <a:p>
                      <a:pPr algn="ctr">
                        <a:lnSpc>
                          <a:spcPct val="80000"/>
                        </a:lnSpc>
                      </a:pPr>
                      <a:r>
                        <a:rPr lang="uk-UA" dirty="0" smtClean="0">
                          <a:solidFill>
                            <a:schemeClr val="bg1"/>
                          </a:solidFill>
                        </a:rPr>
                        <a:t>(ДБН)</a:t>
                      </a:r>
                      <a:endParaRPr lang="ru-RU" dirty="0">
                        <a:solidFill>
                          <a:schemeClr val="bg1"/>
                        </a:solidFill>
                      </a:endParaRPr>
                    </a:p>
                  </a:txBody>
                  <a:tcPr anchor="ctr"/>
                </a:tc>
                <a:tc>
                  <a:txBody>
                    <a:bodyPr/>
                    <a:lstStyle/>
                    <a:p>
                      <a:pPr algn="ctr">
                        <a:lnSpc>
                          <a:spcPct val="80000"/>
                        </a:lnSpc>
                      </a:pPr>
                      <a:r>
                        <a:rPr lang="uk-UA" dirty="0" smtClean="0">
                          <a:solidFill>
                            <a:schemeClr val="bg1"/>
                          </a:solidFill>
                        </a:rPr>
                        <a:t>зведення </a:t>
                      </a:r>
                    </a:p>
                    <a:p>
                      <a:pPr algn="ctr">
                        <a:lnSpc>
                          <a:spcPct val="80000"/>
                        </a:lnSpc>
                      </a:pPr>
                      <a:r>
                        <a:rPr lang="uk-UA" dirty="0" smtClean="0">
                          <a:solidFill>
                            <a:schemeClr val="bg1"/>
                          </a:solidFill>
                        </a:rPr>
                        <a:t>(ДСТУ, ТУ)</a:t>
                      </a:r>
                      <a:endParaRPr lang="ru-RU" dirty="0">
                        <a:solidFill>
                          <a:schemeClr val="bg1"/>
                        </a:solidFill>
                      </a:endParaRPr>
                    </a:p>
                  </a:txBody>
                  <a:tcPr anchor="ctr"/>
                </a:tc>
                <a:tc>
                  <a:txBody>
                    <a:bodyPr/>
                    <a:lstStyle/>
                    <a:p>
                      <a:pPr algn="ctr">
                        <a:lnSpc>
                          <a:spcPct val="80000"/>
                        </a:lnSpc>
                      </a:pPr>
                      <a:r>
                        <a:rPr lang="uk-UA" dirty="0" smtClean="0">
                          <a:solidFill>
                            <a:schemeClr val="bg1"/>
                          </a:solidFill>
                        </a:rPr>
                        <a:t>введення в експлуатацію</a:t>
                      </a:r>
                      <a:endParaRPr lang="ru-RU" dirty="0">
                        <a:solidFill>
                          <a:schemeClr val="bg1"/>
                        </a:solidFill>
                      </a:endParaRPr>
                    </a:p>
                  </a:txBody>
                  <a:tcPr anchor="ctr"/>
                </a:tc>
                <a:tc>
                  <a:txBody>
                    <a:bodyPr/>
                    <a:lstStyle/>
                    <a:p>
                      <a:pPr algn="ctr">
                        <a:lnSpc>
                          <a:spcPct val="80000"/>
                        </a:lnSpc>
                      </a:pPr>
                      <a:r>
                        <a:rPr lang="uk-UA" dirty="0" smtClean="0">
                          <a:solidFill>
                            <a:schemeClr val="bg1"/>
                          </a:solidFill>
                        </a:rPr>
                        <a:t>Експлуатація</a:t>
                      </a:r>
                      <a:endParaRPr lang="ru-RU" dirty="0" smtClean="0">
                        <a:solidFill>
                          <a:schemeClr val="bg1"/>
                        </a:solidFill>
                      </a:endParaRPr>
                    </a:p>
                    <a:p>
                      <a:pPr algn="ctr">
                        <a:lnSpc>
                          <a:spcPct val="80000"/>
                        </a:lnSpc>
                      </a:pPr>
                      <a:r>
                        <a:rPr lang="ru-RU" dirty="0" smtClean="0">
                          <a:solidFill>
                            <a:schemeClr val="bg1"/>
                          </a:solidFill>
                        </a:rPr>
                        <a:t>(СОУ)</a:t>
                      </a:r>
                      <a:endParaRPr lang="ru-RU" dirty="0">
                        <a:solidFill>
                          <a:schemeClr val="bg1"/>
                        </a:solidFill>
                      </a:endParaRPr>
                    </a:p>
                  </a:txBody>
                  <a:tcPr anchor="ctr"/>
                </a:tc>
              </a:tr>
              <a:tr h="1190035">
                <a:tc>
                  <a:txBody>
                    <a:bodyPr/>
                    <a:lstStyle/>
                    <a:p>
                      <a:pPr>
                        <a:lnSpc>
                          <a:spcPct val="80000"/>
                        </a:lnSpc>
                      </a:pPr>
                      <a:r>
                        <a:rPr lang="uk-UA" sz="1800" kern="1200" noProof="0" dirty="0" smtClean="0">
                          <a:solidFill>
                            <a:schemeClr val="bg1"/>
                          </a:solidFill>
                          <a:latin typeface="+mn-lt"/>
                          <a:ea typeface="+mn-ea"/>
                          <a:cs typeface="+mn-cs"/>
                        </a:rPr>
                        <a:t>руйнування всієї будівлі або споруди, або її частини</a:t>
                      </a:r>
                      <a:endParaRPr lang="uk-UA" noProof="0" dirty="0">
                        <a:solidFill>
                          <a:schemeClr val="bg1"/>
                        </a:solidFill>
                      </a:endParaRPr>
                    </a:p>
                  </a:txBody>
                  <a:tcPr anchor="ctr"/>
                </a:tc>
                <a:tc>
                  <a:txBody>
                    <a:bodyPr/>
                    <a:lstStyle/>
                    <a:p>
                      <a:pPr>
                        <a:lnSpc>
                          <a:spcPct val="80000"/>
                        </a:lnSpc>
                      </a:pPr>
                      <a:r>
                        <a:rPr lang="uk-UA" noProof="0" dirty="0" smtClean="0">
                          <a:solidFill>
                            <a:schemeClr val="bg1"/>
                          </a:solidFill>
                        </a:rPr>
                        <a:t>Пороговий рівень  1 граничного</a:t>
                      </a:r>
                      <a:r>
                        <a:rPr lang="uk-UA" baseline="0" noProof="0" dirty="0" smtClean="0">
                          <a:solidFill>
                            <a:schemeClr val="bg1"/>
                          </a:solidFill>
                        </a:rPr>
                        <a:t> стану </a:t>
                      </a:r>
                      <a:r>
                        <a:rPr lang="uk-UA" noProof="0" dirty="0" smtClean="0">
                          <a:solidFill>
                            <a:schemeClr val="bg1"/>
                          </a:solidFill>
                        </a:rPr>
                        <a:t>елементів</a:t>
                      </a:r>
                      <a:r>
                        <a:rPr lang="uk-UA" baseline="0" noProof="0" dirty="0" smtClean="0">
                          <a:solidFill>
                            <a:schemeClr val="bg1"/>
                          </a:solidFill>
                        </a:rPr>
                        <a:t> системи “будівля-основа”</a:t>
                      </a:r>
                      <a:endParaRPr lang="uk-UA" noProof="0" dirty="0">
                        <a:solidFill>
                          <a:schemeClr val="bg1"/>
                        </a:solidFill>
                      </a:endParaRPr>
                    </a:p>
                  </a:txBody>
                  <a:tcPr anchor="ctr"/>
                </a:tc>
                <a:tc rowSpan="3">
                  <a:txBody>
                    <a:bodyPr/>
                    <a:lstStyle/>
                    <a:p>
                      <a:pPr>
                        <a:lnSpc>
                          <a:spcPct val="80000"/>
                        </a:lnSpc>
                      </a:pPr>
                      <a:r>
                        <a:rPr lang="uk-UA" noProof="0" dirty="0" smtClean="0">
                          <a:solidFill>
                            <a:schemeClr val="bg1"/>
                          </a:solidFill>
                        </a:rPr>
                        <a:t>Клас або пороговий рівень міцності виробів, інші суттєві характеристики матеріалів і виробів</a:t>
                      </a:r>
                      <a:endParaRPr lang="uk-UA" noProof="0" dirty="0">
                        <a:solidFill>
                          <a:schemeClr val="bg1"/>
                        </a:solidFill>
                      </a:endParaRPr>
                    </a:p>
                  </a:txBody>
                  <a:tcPr anchor="ctr"/>
                </a:tc>
                <a:tc rowSpan="3">
                  <a:txBody>
                    <a:bodyPr/>
                    <a:lstStyle/>
                    <a:p>
                      <a:pPr>
                        <a:lnSpc>
                          <a:spcPct val="80000"/>
                        </a:lnSpc>
                      </a:pPr>
                      <a:r>
                        <a:rPr lang="uk-UA" noProof="0" dirty="0" smtClean="0">
                          <a:solidFill>
                            <a:schemeClr val="bg1"/>
                          </a:solidFill>
                        </a:rPr>
                        <a:t>Контроль відповідності суттєвих</a:t>
                      </a:r>
                      <a:r>
                        <a:rPr lang="uk-UA" baseline="0" noProof="0" dirty="0" smtClean="0">
                          <a:solidFill>
                            <a:schemeClr val="bg1"/>
                          </a:solidFill>
                        </a:rPr>
                        <a:t> характеристик виробів, матеріалів, обладнання проектній документації. Відсутність ознак  порушення технічного стану щодо несучої спроможності та </a:t>
                      </a:r>
                      <a:r>
                        <a:rPr lang="uk-UA" baseline="0" noProof="0" dirty="0" err="1" smtClean="0">
                          <a:solidFill>
                            <a:schemeClr val="bg1"/>
                          </a:solidFill>
                        </a:rPr>
                        <a:t>деформативності</a:t>
                      </a:r>
                      <a:r>
                        <a:rPr lang="uk-UA" baseline="0" noProof="0" dirty="0" smtClean="0">
                          <a:solidFill>
                            <a:schemeClr val="bg1"/>
                          </a:solidFill>
                        </a:rPr>
                        <a:t>.</a:t>
                      </a:r>
                      <a:endParaRPr lang="uk-UA" noProof="0" dirty="0">
                        <a:solidFill>
                          <a:schemeClr val="bg1"/>
                        </a:solidFill>
                      </a:endParaRPr>
                    </a:p>
                  </a:txBody>
                  <a:tcPr anchor="ctr"/>
                </a:tc>
                <a:tc rowSpan="3">
                  <a:txBody>
                    <a:bodyPr/>
                    <a:lstStyle/>
                    <a:p>
                      <a:pPr>
                        <a:lnSpc>
                          <a:spcPct val="80000"/>
                        </a:lnSpc>
                      </a:pPr>
                      <a:r>
                        <a:rPr lang="uk-UA" noProof="0" dirty="0" smtClean="0">
                          <a:solidFill>
                            <a:schemeClr val="bg1"/>
                          </a:solidFill>
                        </a:rPr>
                        <a:t>Контроль технічного стану основи і конструкцій при моніторингу</a:t>
                      </a:r>
                      <a:r>
                        <a:rPr lang="uk-UA" baseline="0" noProof="0" dirty="0" smtClean="0">
                          <a:solidFill>
                            <a:schemeClr val="bg1"/>
                          </a:solidFill>
                        </a:rPr>
                        <a:t> і паспортизації. Відновлення властивостей конструкцій  протягом розрахункового терміну експлуатації шляхом капремонту і реконструкції</a:t>
                      </a:r>
                      <a:endParaRPr lang="uk-UA" noProof="0" dirty="0">
                        <a:solidFill>
                          <a:schemeClr val="bg1"/>
                        </a:solidFill>
                      </a:endParaRPr>
                    </a:p>
                  </a:txBody>
                  <a:tcPr anchor="ctr"/>
                </a:tc>
              </a:tr>
              <a:tr h="2288799">
                <a:tc>
                  <a:txBody>
                    <a:bodyPr/>
                    <a:lstStyle/>
                    <a:p>
                      <a:pPr>
                        <a:lnSpc>
                          <a:spcPct val="80000"/>
                        </a:lnSpc>
                      </a:pPr>
                      <a:r>
                        <a:rPr lang="uk-UA" sz="1800" kern="1200" noProof="0" dirty="0" smtClean="0">
                          <a:solidFill>
                            <a:schemeClr val="bg1"/>
                          </a:solidFill>
                          <a:latin typeface="+mn-lt"/>
                          <a:ea typeface="+mn-ea"/>
                          <a:cs typeface="+mn-cs"/>
                        </a:rPr>
                        <a:t>деформації, яка перевищує гранично допустимий ступінь, установлений у відповідних будівельних нормах та національних стандартах</a:t>
                      </a:r>
                      <a:endParaRPr lang="uk-UA" noProof="0" dirty="0">
                        <a:solidFill>
                          <a:schemeClr val="bg1"/>
                        </a:solidFill>
                      </a:endParaRPr>
                    </a:p>
                  </a:txBody>
                  <a:tcPr anchor="ctr"/>
                </a:tc>
                <a:tc>
                  <a:txBody>
                    <a:bodyPr/>
                    <a:lstStyle/>
                    <a:p>
                      <a:pPr marL="0" marR="0" indent="0" algn="l" defTabSz="914400" rtl="0" eaLnBrk="1" fontAlgn="auto" latinLnBrk="0" hangingPunct="1">
                        <a:lnSpc>
                          <a:spcPct val="80000"/>
                        </a:lnSpc>
                        <a:spcBef>
                          <a:spcPts val="0"/>
                        </a:spcBef>
                        <a:spcAft>
                          <a:spcPts val="0"/>
                        </a:spcAft>
                        <a:buClrTx/>
                        <a:buSzTx/>
                        <a:buFontTx/>
                        <a:buNone/>
                        <a:tabLst/>
                        <a:defRPr/>
                      </a:pPr>
                      <a:r>
                        <a:rPr lang="uk-UA" noProof="0" dirty="0" smtClean="0">
                          <a:solidFill>
                            <a:schemeClr val="bg1"/>
                          </a:solidFill>
                        </a:rPr>
                        <a:t>Пороговий рівень  2 граничного</a:t>
                      </a:r>
                      <a:r>
                        <a:rPr lang="uk-UA" baseline="0" noProof="0" dirty="0" smtClean="0">
                          <a:solidFill>
                            <a:schemeClr val="bg1"/>
                          </a:solidFill>
                        </a:rPr>
                        <a:t> стану </a:t>
                      </a:r>
                      <a:r>
                        <a:rPr lang="uk-UA" noProof="0" dirty="0" smtClean="0">
                          <a:solidFill>
                            <a:schemeClr val="bg1"/>
                          </a:solidFill>
                        </a:rPr>
                        <a:t>елементів</a:t>
                      </a:r>
                      <a:r>
                        <a:rPr lang="uk-UA" baseline="0" noProof="0" dirty="0" smtClean="0">
                          <a:solidFill>
                            <a:schemeClr val="bg1"/>
                          </a:solidFill>
                        </a:rPr>
                        <a:t> системи “будівля-основа”</a:t>
                      </a:r>
                      <a:endParaRPr lang="uk-UA" noProof="0" dirty="0" smtClean="0">
                        <a:solidFill>
                          <a:schemeClr val="bg1"/>
                        </a:solidFill>
                      </a:endParaRPr>
                    </a:p>
                    <a:p>
                      <a:pPr>
                        <a:lnSpc>
                          <a:spcPct val="80000"/>
                        </a:lnSpc>
                      </a:pPr>
                      <a:endParaRPr lang="uk-UA" noProof="0" dirty="0">
                        <a:solidFill>
                          <a:schemeClr val="bg1"/>
                        </a:solidFill>
                      </a:endParaRPr>
                    </a:p>
                  </a:txBody>
                  <a:tcPr anchor="ctr"/>
                </a:tc>
                <a:tc vMerge="1">
                  <a:txBody>
                    <a:bodyPr/>
                    <a:lstStyle/>
                    <a:p>
                      <a:pPr>
                        <a:lnSpc>
                          <a:spcPct val="80000"/>
                        </a:lnSpc>
                      </a:pPr>
                      <a:endParaRPr lang="ru-RU" dirty="0"/>
                    </a:p>
                  </a:txBody>
                  <a:tcPr/>
                </a:tc>
                <a:tc vMerge="1">
                  <a:txBody>
                    <a:bodyPr/>
                    <a:lstStyle/>
                    <a:p>
                      <a:pPr>
                        <a:lnSpc>
                          <a:spcPct val="80000"/>
                        </a:lnSpc>
                      </a:pPr>
                      <a:endParaRPr lang="ru-RU" dirty="0"/>
                    </a:p>
                  </a:txBody>
                  <a:tcPr/>
                </a:tc>
                <a:tc vMerge="1">
                  <a:txBody>
                    <a:bodyPr/>
                    <a:lstStyle/>
                    <a:p>
                      <a:pPr>
                        <a:lnSpc>
                          <a:spcPct val="80000"/>
                        </a:lnSpc>
                      </a:pPr>
                      <a:endParaRPr lang="ru-RU" dirty="0"/>
                    </a:p>
                  </a:txBody>
                  <a:tcPr/>
                </a:tc>
              </a:tr>
              <a:tr h="2140587">
                <a:tc>
                  <a:txBody>
                    <a:bodyPr/>
                    <a:lstStyle/>
                    <a:p>
                      <a:pPr>
                        <a:lnSpc>
                          <a:spcPct val="80000"/>
                        </a:lnSpc>
                      </a:pPr>
                      <a:r>
                        <a:rPr lang="uk-UA" sz="1800" kern="1200" dirty="0" smtClean="0">
                          <a:solidFill>
                            <a:schemeClr val="dk1"/>
                          </a:solidFill>
                          <a:latin typeface="+mn-lt"/>
                          <a:ea typeface="+mn-ea"/>
                          <a:cs typeface="+mn-cs"/>
                        </a:rPr>
                        <a:t>пошкодження частин будівель або споруд, або кріплення, або встановленого обладнання внаслідок деформації несучих конструкцій</a:t>
                      </a:r>
                      <a:endParaRPr lang="ru-RU" dirty="0"/>
                    </a:p>
                  </a:txBody>
                  <a:tcPr anchor="ctr"/>
                </a:tc>
                <a:tc>
                  <a:txBody>
                    <a:bodyPr/>
                    <a:lstStyle/>
                    <a:p>
                      <a:pPr>
                        <a:lnSpc>
                          <a:spcPct val="80000"/>
                        </a:lnSpc>
                      </a:pPr>
                      <a:r>
                        <a:rPr lang="uk-UA" dirty="0" err="1" smtClean="0"/>
                        <a:t>Пороговий</a:t>
                      </a:r>
                      <a:r>
                        <a:rPr lang="uk-UA" dirty="0" smtClean="0"/>
                        <a:t> рівень деформації  конструкцій від впливу інженерного і технологічного обладнання</a:t>
                      </a:r>
                      <a:endParaRPr lang="ru-RU" dirty="0"/>
                    </a:p>
                  </a:txBody>
                  <a:tcPr anchor="ctr"/>
                </a:tc>
                <a:tc vMerge="1">
                  <a:txBody>
                    <a:bodyPr/>
                    <a:lstStyle/>
                    <a:p>
                      <a:pPr>
                        <a:lnSpc>
                          <a:spcPct val="80000"/>
                        </a:lnSpc>
                      </a:pPr>
                      <a:endParaRPr lang="ru-RU" dirty="0"/>
                    </a:p>
                  </a:txBody>
                  <a:tcPr/>
                </a:tc>
                <a:tc vMerge="1">
                  <a:txBody>
                    <a:bodyPr/>
                    <a:lstStyle/>
                    <a:p>
                      <a:pPr>
                        <a:lnSpc>
                          <a:spcPct val="80000"/>
                        </a:lnSpc>
                      </a:pPr>
                      <a:endParaRPr lang="ru-RU" dirty="0"/>
                    </a:p>
                  </a:txBody>
                  <a:tcPr/>
                </a:tc>
                <a:tc vMerge="1">
                  <a:txBody>
                    <a:bodyPr/>
                    <a:lstStyle/>
                    <a:p>
                      <a:pPr>
                        <a:lnSpc>
                          <a:spcPct val="80000"/>
                        </a:lnSpc>
                      </a:pPr>
                      <a:endParaRPr lang="ru-RU" dirty="0"/>
                    </a:p>
                  </a:txBody>
                  <a:tcPr/>
                </a:tc>
              </a:tr>
            </a:tbl>
          </a:graphicData>
        </a:graphic>
      </p:graphicFrame>
    </p:spTree>
    <p:extLst>
      <p:ext uri="{BB962C8B-B14F-4D97-AF65-F5344CB8AC3E}">
        <p14:creationId xmlns:p14="http://schemas.microsoft.com/office/powerpoint/2010/main" val="14112991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504968" y="1384395"/>
            <a:ext cx="8693624" cy="5456878"/>
          </a:xfrm>
          <a:prstGeom prst="rect">
            <a:avLst/>
          </a:prstGeom>
          <a:noFill/>
          <a:ln w="9525">
            <a:noFill/>
            <a:miter lim="800000"/>
            <a:headEnd/>
            <a:tailEnd/>
          </a:ln>
        </p:spPr>
        <p:txBody>
          <a:bodyPr wrap="square" anchor="ctr">
            <a:spAutoFit/>
          </a:bodyPr>
          <a:lstStyle/>
          <a:p>
            <a:pPr marL="457200" indent="-457200">
              <a:lnSpc>
                <a:spcPct val="80000"/>
              </a:lnSpc>
              <a:spcAft>
                <a:spcPts val="600"/>
              </a:spcAft>
              <a:buFont typeface="Wingdings" panose="05000000000000000000" pitchFamily="2" charset="2"/>
              <a:buChar char="Ø"/>
              <a:tabLst>
                <a:tab pos="908050" algn="l"/>
              </a:tabLst>
            </a:pPr>
            <a:r>
              <a:rPr lang="uk-UA" sz="2800" dirty="0" smtClean="0">
                <a:latin typeface="+mj-lt"/>
              </a:rPr>
              <a:t>Зниження </a:t>
            </a:r>
            <a:r>
              <a:rPr lang="uk-UA" sz="2800" dirty="0">
                <a:latin typeface="+mj-lt"/>
              </a:rPr>
              <a:t>жорсткості конструкцій (або їх ділянок) та </a:t>
            </a:r>
            <a:r>
              <a:rPr lang="uk-UA" sz="2800" dirty="0" smtClean="0">
                <a:latin typeface="+mj-lt"/>
              </a:rPr>
              <a:t>вузлів.</a:t>
            </a:r>
          </a:p>
          <a:p>
            <a:pPr marL="457200" indent="-457200">
              <a:lnSpc>
                <a:spcPct val="80000"/>
              </a:lnSpc>
              <a:spcAft>
                <a:spcPts val="600"/>
              </a:spcAft>
              <a:buFont typeface="Wingdings" panose="05000000000000000000" pitchFamily="2" charset="2"/>
              <a:buChar char="Ø"/>
              <a:tabLst>
                <a:tab pos="908050" algn="l"/>
              </a:tabLst>
            </a:pPr>
            <a:r>
              <a:rPr lang="uk-UA" sz="2800" dirty="0" smtClean="0">
                <a:latin typeface="+mj-lt"/>
              </a:rPr>
              <a:t>Зменшення </a:t>
            </a:r>
            <a:r>
              <a:rPr lang="uk-UA" sz="2800" dirty="0">
                <a:latin typeface="+mj-lt"/>
              </a:rPr>
              <a:t>перерізу </a:t>
            </a:r>
            <a:r>
              <a:rPr lang="uk-UA" sz="2800" dirty="0" smtClean="0">
                <a:latin typeface="+mj-lt"/>
              </a:rPr>
              <a:t>конструкцій.</a:t>
            </a:r>
          </a:p>
          <a:p>
            <a:pPr marL="457200" indent="-457200">
              <a:lnSpc>
                <a:spcPct val="80000"/>
              </a:lnSpc>
              <a:spcAft>
                <a:spcPts val="600"/>
              </a:spcAft>
              <a:buFont typeface="Wingdings" panose="05000000000000000000" pitchFamily="2" charset="2"/>
              <a:buChar char="Ø"/>
              <a:tabLst>
                <a:tab pos="908050" algn="l"/>
              </a:tabLst>
            </a:pPr>
            <a:r>
              <a:rPr lang="uk-UA" sz="2800" dirty="0" smtClean="0">
                <a:latin typeface="+mj-lt"/>
              </a:rPr>
              <a:t>Зміна </a:t>
            </a:r>
            <a:r>
              <a:rPr lang="uk-UA" sz="2800" dirty="0">
                <a:latin typeface="+mj-lt"/>
              </a:rPr>
              <a:t>інших геометричних параметрів та положення у </a:t>
            </a:r>
            <a:r>
              <a:rPr lang="uk-UA" sz="2800" dirty="0" smtClean="0">
                <a:latin typeface="+mj-lt"/>
              </a:rPr>
              <a:t>просторі.</a:t>
            </a:r>
          </a:p>
          <a:p>
            <a:pPr marL="457200" indent="-457200">
              <a:lnSpc>
                <a:spcPct val="80000"/>
              </a:lnSpc>
              <a:spcAft>
                <a:spcPts val="600"/>
              </a:spcAft>
              <a:buFont typeface="Wingdings" panose="05000000000000000000" pitchFamily="2" charset="2"/>
              <a:buChar char="Ø"/>
              <a:tabLst>
                <a:tab pos="908050" algn="l"/>
              </a:tabLst>
            </a:pPr>
            <a:r>
              <a:rPr lang="uk-UA" sz="2800" dirty="0" smtClean="0">
                <a:latin typeface="+mj-lt"/>
              </a:rPr>
              <a:t>Розділення </a:t>
            </a:r>
            <a:r>
              <a:rPr lang="uk-UA" sz="2800" dirty="0">
                <a:latin typeface="+mj-lt"/>
              </a:rPr>
              <a:t>на окремі </a:t>
            </a:r>
            <a:r>
              <a:rPr lang="uk-UA" sz="2800" dirty="0" smtClean="0">
                <a:latin typeface="+mj-lt"/>
              </a:rPr>
              <a:t>елементи.</a:t>
            </a:r>
          </a:p>
          <a:p>
            <a:pPr marL="457200" indent="-457200">
              <a:lnSpc>
                <a:spcPct val="80000"/>
              </a:lnSpc>
              <a:spcAft>
                <a:spcPts val="600"/>
              </a:spcAft>
              <a:buFont typeface="Wingdings" panose="05000000000000000000" pitchFamily="2" charset="2"/>
              <a:buChar char="Ø"/>
              <a:tabLst>
                <a:tab pos="908050" algn="l"/>
              </a:tabLst>
            </a:pPr>
            <a:r>
              <a:rPr lang="uk-UA" sz="2800" dirty="0" smtClean="0">
                <a:latin typeface="+mj-lt"/>
              </a:rPr>
              <a:t>Сприйняття </a:t>
            </a:r>
            <a:r>
              <a:rPr lang="uk-UA" sz="2800" dirty="0">
                <a:latin typeface="+mj-lt"/>
              </a:rPr>
              <a:t>додаткових </a:t>
            </a:r>
            <a:r>
              <a:rPr lang="uk-UA" sz="2800" dirty="0" smtClean="0">
                <a:latin typeface="+mj-lt"/>
              </a:rPr>
              <a:t>навантажень.</a:t>
            </a:r>
          </a:p>
          <a:p>
            <a:pPr marL="457200" indent="-457200">
              <a:lnSpc>
                <a:spcPct val="80000"/>
              </a:lnSpc>
              <a:spcAft>
                <a:spcPts val="600"/>
              </a:spcAft>
              <a:buFont typeface="Wingdings" panose="05000000000000000000" pitchFamily="2" charset="2"/>
              <a:buChar char="Ø"/>
              <a:tabLst>
                <a:tab pos="908050" algn="l"/>
              </a:tabLst>
            </a:pPr>
            <a:r>
              <a:rPr lang="uk-UA" sz="2800" dirty="0" smtClean="0">
                <a:latin typeface="+mj-lt"/>
              </a:rPr>
              <a:t>Виключення </a:t>
            </a:r>
            <a:r>
              <a:rPr lang="uk-UA" sz="2800" dirty="0">
                <a:latin typeface="+mj-lt"/>
              </a:rPr>
              <a:t>з </a:t>
            </a:r>
            <a:r>
              <a:rPr lang="uk-UA" sz="2800" dirty="0" smtClean="0">
                <a:latin typeface="+mj-lt"/>
              </a:rPr>
              <a:t>роботи.</a:t>
            </a:r>
          </a:p>
          <a:p>
            <a:pPr marL="457200" indent="-457200">
              <a:lnSpc>
                <a:spcPct val="80000"/>
              </a:lnSpc>
              <a:spcAft>
                <a:spcPts val="600"/>
              </a:spcAft>
              <a:buFont typeface="Wingdings" panose="05000000000000000000" pitchFamily="2" charset="2"/>
              <a:buChar char="Ø"/>
              <a:tabLst>
                <a:tab pos="908050" algn="l"/>
              </a:tabLst>
            </a:pPr>
            <a:r>
              <a:rPr lang="uk-UA" sz="2800" dirty="0" smtClean="0">
                <a:latin typeface="+mj-lt"/>
              </a:rPr>
              <a:t>Використання </a:t>
            </a:r>
            <a:r>
              <a:rPr lang="uk-UA" sz="2800" dirty="0">
                <a:latin typeface="+mj-lt"/>
              </a:rPr>
              <a:t>коефіцієнтів зниження несучої </a:t>
            </a:r>
            <a:r>
              <a:rPr lang="uk-UA" sz="2800" dirty="0" smtClean="0">
                <a:latin typeface="+mj-lt"/>
              </a:rPr>
              <a:t>здатності.</a:t>
            </a:r>
          </a:p>
          <a:p>
            <a:pPr marL="457200" indent="-457200">
              <a:lnSpc>
                <a:spcPct val="80000"/>
              </a:lnSpc>
              <a:spcAft>
                <a:spcPts val="600"/>
              </a:spcAft>
              <a:buFont typeface="Wingdings" panose="05000000000000000000" pitchFamily="2" charset="2"/>
              <a:buChar char="Ø"/>
              <a:tabLst>
                <a:tab pos="908050" algn="l"/>
              </a:tabLst>
            </a:pPr>
            <a:r>
              <a:rPr lang="uk-UA" sz="2800" dirty="0" smtClean="0">
                <a:latin typeface="+mj-lt"/>
              </a:rPr>
              <a:t>Зміни </a:t>
            </a:r>
            <a:r>
              <a:rPr lang="uk-UA" sz="2800" dirty="0">
                <a:latin typeface="+mj-lt"/>
              </a:rPr>
              <a:t>у ґрунтовій основі враховують відповідним коригуванням розрахункових схем (моделей) шляхом зміни розподілу жорсткості та інших параметрів основи. </a:t>
            </a:r>
          </a:p>
        </p:txBody>
      </p:sp>
      <p:sp>
        <p:nvSpPr>
          <p:cNvPr id="10243" name="Rectangle 6"/>
          <p:cNvSpPr>
            <a:spLocks noChangeArrowheads="1"/>
          </p:cNvSpPr>
          <p:nvPr/>
        </p:nvSpPr>
        <p:spPr bwMode="auto">
          <a:xfrm>
            <a:off x="1176671" y="0"/>
            <a:ext cx="7413931" cy="1274195"/>
          </a:xfrm>
          <a:prstGeom prst="rect">
            <a:avLst/>
          </a:prstGeom>
          <a:noFill/>
          <a:ln w="9525" algn="ctr">
            <a:noFill/>
            <a:miter lim="800000"/>
            <a:headEnd/>
            <a:tailEnd/>
          </a:ln>
        </p:spPr>
        <p:txBody>
          <a:bodyPr wrap="square" anchor="ctr">
            <a:spAutoFit/>
          </a:bodyPr>
          <a:lstStyle/>
          <a:p>
            <a:pPr>
              <a:lnSpc>
                <a:spcPct val="80000"/>
              </a:lnSpc>
            </a:pPr>
            <a:r>
              <a:rPr lang="uk-UA" sz="3200" dirty="0" smtClean="0">
                <a:latin typeface="+mn-lt"/>
              </a:rPr>
              <a:t>Перевірка </a:t>
            </a:r>
            <a:r>
              <a:rPr lang="uk-UA" sz="3200" dirty="0">
                <a:latin typeface="+mn-lt"/>
              </a:rPr>
              <a:t>механічного опору та </a:t>
            </a:r>
            <a:r>
              <a:rPr lang="uk-UA" sz="3200" dirty="0" smtClean="0">
                <a:latin typeface="+mn-lt"/>
              </a:rPr>
              <a:t>стійкості врахуванням у розрахунках впливу пошкоджень та дефектів</a:t>
            </a:r>
            <a:endParaRPr lang="ru-RU" sz="3200" dirty="0">
              <a:latin typeface="+mn-lt"/>
            </a:endParaRPr>
          </a:p>
        </p:txBody>
      </p:sp>
    </p:spTree>
    <p:extLst>
      <p:ext uri="{BB962C8B-B14F-4D97-AF65-F5344CB8AC3E}">
        <p14:creationId xmlns:p14="http://schemas.microsoft.com/office/powerpoint/2010/main" val="3626257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700644" y="0"/>
            <a:ext cx="9205356" cy="677986"/>
          </a:xfrm>
        </p:spPr>
        <p:txBody>
          <a:bodyPr/>
          <a:lstStyle/>
          <a:p>
            <a:pPr algn="ctr" eaLnBrk="1" hangingPunct="1">
              <a:lnSpc>
                <a:spcPct val="75000"/>
              </a:lnSpc>
            </a:pPr>
            <a:r>
              <a:rPr lang="uk-UA" sz="3200" dirty="0" smtClean="0">
                <a:solidFill>
                  <a:schemeClr val="tx1"/>
                </a:solidFill>
              </a:rPr>
              <a:t>Забезпечення пожежної безпеки</a:t>
            </a:r>
            <a:endParaRPr lang="uk-UA" altLang="ru-RU" sz="3000" b="0" dirty="0" smtClean="0">
              <a:solidFill>
                <a:schemeClr val="tx1"/>
              </a:solidFill>
              <a:effectLst/>
              <a:latin typeface="Times New Roman" panose="02020603050405020304" pitchFamily="18" charset="0"/>
              <a:cs typeface="Times New Roman" panose="02020603050405020304" pitchFamily="18" charset="0"/>
            </a:endParaRP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3071159783"/>
              </p:ext>
            </p:extLst>
          </p:nvPr>
        </p:nvGraphicFramePr>
        <p:xfrm>
          <a:off x="0" y="559576"/>
          <a:ext cx="9906000" cy="6298424"/>
        </p:xfrm>
        <a:graphic>
          <a:graphicData uri="http://schemas.openxmlformats.org/drawingml/2006/table">
            <a:tbl>
              <a:tblPr firstRow="1" bandRow="1">
                <a:tableStyleId>{5C22544A-7EE6-4342-B048-85BDC9FD1C3A}</a:tableStyleId>
              </a:tblPr>
              <a:tblGrid>
                <a:gridCol w="2303813"/>
                <a:gridCol w="1817811"/>
                <a:gridCol w="1760561"/>
                <a:gridCol w="1992573"/>
                <a:gridCol w="2031242"/>
              </a:tblGrid>
              <a:tr h="933643">
                <a:tc>
                  <a:txBody>
                    <a:bodyPr/>
                    <a:lstStyle/>
                    <a:p>
                      <a:pPr algn="ctr">
                        <a:lnSpc>
                          <a:spcPct val="80000"/>
                        </a:lnSpc>
                      </a:pPr>
                      <a:r>
                        <a:rPr lang="uk-UA" dirty="0" smtClean="0">
                          <a:solidFill>
                            <a:schemeClr val="bg1"/>
                          </a:solidFill>
                        </a:rPr>
                        <a:t>вимога ТР щодо недопущення, щоб у разі пожежі</a:t>
                      </a:r>
                      <a:endParaRPr lang="ru-RU" dirty="0">
                        <a:solidFill>
                          <a:schemeClr val="bg1"/>
                        </a:solidFill>
                      </a:endParaRPr>
                    </a:p>
                  </a:txBody>
                  <a:tcPr anchor="ctr"/>
                </a:tc>
                <a:tc>
                  <a:txBody>
                    <a:bodyPr/>
                    <a:lstStyle/>
                    <a:p>
                      <a:pPr algn="ctr">
                        <a:lnSpc>
                          <a:spcPct val="80000"/>
                        </a:lnSpc>
                      </a:pPr>
                      <a:r>
                        <a:rPr lang="uk-UA" dirty="0" smtClean="0">
                          <a:solidFill>
                            <a:schemeClr val="bg1"/>
                          </a:solidFill>
                        </a:rPr>
                        <a:t>проектування</a:t>
                      </a:r>
                      <a:endParaRPr lang="ru-RU" dirty="0">
                        <a:solidFill>
                          <a:schemeClr val="bg1"/>
                        </a:solidFill>
                      </a:endParaRPr>
                    </a:p>
                  </a:txBody>
                  <a:tcPr anchor="ctr"/>
                </a:tc>
                <a:tc>
                  <a:txBody>
                    <a:bodyPr/>
                    <a:lstStyle/>
                    <a:p>
                      <a:pPr algn="ctr">
                        <a:lnSpc>
                          <a:spcPct val="80000"/>
                        </a:lnSpc>
                      </a:pPr>
                      <a:r>
                        <a:rPr lang="uk-UA" dirty="0" smtClean="0">
                          <a:solidFill>
                            <a:schemeClr val="bg1"/>
                          </a:solidFill>
                        </a:rPr>
                        <a:t>зведення </a:t>
                      </a:r>
                      <a:endParaRPr lang="ru-RU" dirty="0">
                        <a:solidFill>
                          <a:schemeClr val="bg1"/>
                        </a:solidFill>
                      </a:endParaRPr>
                    </a:p>
                  </a:txBody>
                  <a:tcPr anchor="ctr"/>
                </a:tc>
                <a:tc>
                  <a:txBody>
                    <a:bodyPr/>
                    <a:lstStyle/>
                    <a:p>
                      <a:pPr algn="ctr">
                        <a:lnSpc>
                          <a:spcPct val="80000"/>
                        </a:lnSpc>
                      </a:pPr>
                      <a:r>
                        <a:rPr lang="uk-UA" dirty="0" smtClean="0">
                          <a:solidFill>
                            <a:schemeClr val="bg1"/>
                          </a:solidFill>
                        </a:rPr>
                        <a:t>введення в експлуатацію</a:t>
                      </a:r>
                      <a:endParaRPr lang="ru-RU" dirty="0">
                        <a:solidFill>
                          <a:schemeClr val="bg1"/>
                        </a:solidFill>
                      </a:endParaRPr>
                    </a:p>
                  </a:txBody>
                  <a:tcPr anchor="ctr"/>
                </a:tc>
                <a:tc>
                  <a:txBody>
                    <a:bodyPr/>
                    <a:lstStyle/>
                    <a:p>
                      <a:pPr algn="ctr">
                        <a:lnSpc>
                          <a:spcPct val="80000"/>
                        </a:lnSpc>
                      </a:pPr>
                      <a:r>
                        <a:rPr lang="uk-UA" dirty="0" smtClean="0">
                          <a:solidFill>
                            <a:schemeClr val="bg1"/>
                          </a:solidFill>
                        </a:rPr>
                        <a:t>експлуатація</a:t>
                      </a:r>
                      <a:endParaRPr lang="ru-RU" dirty="0">
                        <a:solidFill>
                          <a:schemeClr val="bg1"/>
                        </a:solidFill>
                      </a:endParaRPr>
                    </a:p>
                  </a:txBody>
                  <a:tcPr anchor="ctr"/>
                </a:tc>
              </a:tr>
              <a:tr h="2026688">
                <a:tc>
                  <a:txBody>
                    <a:bodyPr/>
                    <a:lstStyle/>
                    <a:p>
                      <a:pPr>
                        <a:lnSpc>
                          <a:spcPct val="80000"/>
                        </a:lnSpc>
                      </a:pPr>
                      <a:r>
                        <a:rPr lang="uk-UA" sz="2000" kern="1200" dirty="0" smtClean="0">
                          <a:solidFill>
                            <a:schemeClr val="dk1"/>
                          </a:solidFill>
                          <a:latin typeface="+mn-lt"/>
                          <a:ea typeface="+mn-ea"/>
                          <a:cs typeface="+mn-cs"/>
                        </a:rPr>
                        <a:t>несуча здатність конструкції була збережена протягом строку, передбаченого проектом будівництва</a:t>
                      </a:r>
                      <a:endParaRPr lang="ru-RU" sz="2000" dirty="0"/>
                    </a:p>
                  </a:txBody>
                  <a:tcPr anchor="ctr"/>
                </a:tc>
                <a:tc>
                  <a:txBody>
                    <a:bodyPr/>
                    <a:lstStyle/>
                    <a:p>
                      <a:pPr>
                        <a:lnSpc>
                          <a:spcPct val="80000"/>
                        </a:lnSpc>
                      </a:pPr>
                      <a:r>
                        <a:rPr lang="uk-UA" sz="2000" dirty="0" err="1" smtClean="0"/>
                        <a:t>Пороговий</a:t>
                      </a:r>
                      <a:r>
                        <a:rPr lang="uk-UA" sz="2000" dirty="0" smtClean="0"/>
                        <a:t> рівень </a:t>
                      </a:r>
                      <a:r>
                        <a:rPr lang="en-US" sz="2000" dirty="0" smtClean="0"/>
                        <a:t>REI</a:t>
                      </a:r>
                      <a:endParaRPr lang="ru-RU" sz="2000" dirty="0"/>
                    </a:p>
                  </a:txBody>
                  <a:tcPr anchor="ctr"/>
                </a:tc>
                <a:tc rowSpan="3">
                  <a:txBody>
                    <a:bodyPr/>
                    <a:lstStyle/>
                    <a:p>
                      <a:pPr>
                        <a:lnSpc>
                          <a:spcPct val="80000"/>
                        </a:lnSpc>
                      </a:pPr>
                      <a:r>
                        <a:rPr lang="uk-UA" sz="2000" dirty="0" smtClean="0"/>
                        <a:t>Суттєві </a:t>
                      </a:r>
                      <a:r>
                        <a:rPr lang="uk-UA" sz="2000" dirty="0" err="1" smtClean="0"/>
                        <a:t>характеристи-ки</a:t>
                      </a:r>
                      <a:r>
                        <a:rPr lang="uk-UA" sz="2000" dirty="0" smtClean="0"/>
                        <a:t> матеріалів,</a:t>
                      </a:r>
                      <a:r>
                        <a:rPr lang="uk-UA" sz="2000" baseline="0" dirty="0" smtClean="0"/>
                        <a:t> </a:t>
                      </a:r>
                      <a:r>
                        <a:rPr lang="uk-UA" sz="2000" dirty="0" smtClean="0"/>
                        <a:t>виробів, обладнання</a:t>
                      </a:r>
                      <a:endParaRPr lang="ru-RU" sz="2000" dirty="0"/>
                    </a:p>
                  </a:txBody>
                  <a:tcPr anchor="ctr"/>
                </a:tc>
                <a:tc rowSpan="3">
                  <a:txBody>
                    <a:bodyPr/>
                    <a:lstStyle/>
                    <a:p>
                      <a:pPr>
                        <a:lnSpc>
                          <a:spcPct val="80000"/>
                        </a:lnSpc>
                        <a:spcBef>
                          <a:spcPts val="600"/>
                        </a:spcBef>
                      </a:pPr>
                      <a:r>
                        <a:rPr lang="uk-UA" sz="2000" dirty="0" smtClean="0"/>
                        <a:t>Контроль відповідності суттєвих</a:t>
                      </a:r>
                      <a:r>
                        <a:rPr lang="uk-UA" sz="2000" baseline="0" dirty="0" smtClean="0"/>
                        <a:t> характеристик виробів, матеріалів, обладнання проектній документації. </a:t>
                      </a:r>
                    </a:p>
                    <a:p>
                      <a:pPr>
                        <a:lnSpc>
                          <a:spcPct val="80000"/>
                        </a:lnSpc>
                        <a:spcBef>
                          <a:spcPts val="600"/>
                        </a:spcBef>
                      </a:pPr>
                      <a:r>
                        <a:rPr lang="uk-UA" sz="2000" baseline="0" dirty="0" smtClean="0"/>
                        <a:t>Відсутність ознак  порушення технічного стану щодо вимог ТР МНС.</a:t>
                      </a:r>
                      <a:endParaRPr lang="ru-RU" sz="2000" dirty="0"/>
                    </a:p>
                  </a:txBody>
                  <a:tcPr anchor="ctr"/>
                </a:tc>
                <a:tc rowSpan="3">
                  <a:txBody>
                    <a:bodyPr/>
                    <a:lstStyle/>
                    <a:p>
                      <a:pPr>
                        <a:lnSpc>
                          <a:spcPct val="80000"/>
                        </a:lnSpc>
                      </a:pPr>
                      <a:r>
                        <a:rPr lang="uk-UA" sz="2000" dirty="0" smtClean="0"/>
                        <a:t>Контроль технічного стану основи і конструкцій при моніторингу</a:t>
                      </a:r>
                      <a:r>
                        <a:rPr lang="uk-UA" sz="2000" baseline="0" dirty="0" smtClean="0"/>
                        <a:t> і паспортизації. Відновлення властивостей протипожежних елементів і обладнання протягом розрахункового терміну експлуатації шляхом капремонту і реконструкції</a:t>
                      </a:r>
                      <a:endParaRPr lang="ru-RU" sz="2000" dirty="0"/>
                    </a:p>
                  </a:txBody>
                  <a:tcPr anchor="ctr"/>
                </a:tc>
              </a:tr>
              <a:tr h="1812384">
                <a:tc>
                  <a:txBody>
                    <a:bodyPr/>
                    <a:lstStyle/>
                    <a:p>
                      <a:pPr>
                        <a:lnSpc>
                          <a:spcPct val="80000"/>
                        </a:lnSpc>
                      </a:pPr>
                      <a:r>
                        <a:rPr lang="uk-UA" sz="2000" kern="1200" dirty="0" smtClean="0">
                          <a:solidFill>
                            <a:schemeClr val="dk1"/>
                          </a:solidFill>
                          <a:latin typeface="+mn-lt"/>
                          <a:ea typeface="+mn-ea"/>
                          <a:cs typeface="+mn-cs"/>
                        </a:rPr>
                        <a:t>виникнення і поширення вогню всередині будівель та споруд було у межах допустимого ступеня</a:t>
                      </a:r>
                      <a:endParaRPr lang="ru-RU" sz="2000" dirty="0"/>
                    </a:p>
                  </a:txBody>
                  <a:tcPr anchor="ctr"/>
                </a:tc>
                <a:tc>
                  <a:txBody>
                    <a:bodyPr/>
                    <a:lstStyle/>
                    <a:p>
                      <a:pPr>
                        <a:lnSpc>
                          <a:spcPct val="80000"/>
                        </a:lnSpc>
                      </a:pPr>
                      <a:r>
                        <a:rPr lang="uk-UA" sz="2000" dirty="0" err="1" smtClean="0"/>
                        <a:t>Пороговий</a:t>
                      </a:r>
                      <a:r>
                        <a:rPr lang="uk-UA" sz="2000" dirty="0" smtClean="0"/>
                        <a:t> рівень </a:t>
                      </a:r>
                      <a:r>
                        <a:rPr lang="en-US" sz="2000" dirty="0" smtClean="0"/>
                        <a:t>REI</a:t>
                      </a:r>
                      <a:endParaRPr lang="ru-RU" sz="2000" dirty="0" smtClean="0"/>
                    </a:p>
                  </a:txBody>
                  <a:tcPr anchor="ctr"/>
                </a:tc>
                <a:tc vMerge="1">
                  <a:txBody>
                    <a:bodyPr/>
                    <a:lstStyle/>
                    <a:p>
                      <a:pPr>
                        <a:lnSpc>
                          <a:spcPct val="80000"/>
                        </a:lnSpc>
                      </a:pPr>
                      <a:endParaRPr lang="ru-RU" dirty="0"/>
                    </a:p>
                  </a:txBody>
                  <a:tcPr/>
                </a:tc>
                <a:tc vMerge="1">
                  <a:txBody>
                    <a:bodyPr/>
                    <a:lstStyle/>
                    <a:p>
                      <a:pPr>
                        <a:lnSpc>
                          <a:spcPct val="80000"/>
                        </a:lnSpc>
                      </a:pPr>
                      <a:endParaRPr lang="ru-RU" dirty="0"/>
                    </a:p>
                  </a:txBody>
                  <a:tcPr/>
                </a:tc>
                <a:tc vMerge="1">
                  <a:txBody>
                    <a:bodyPr/>
                    <a:lstStyle/>
                    <a:p>
                      <a:pPr>
                        <a:lnSpc>
                          <a:spcPct val="80000"/>
                        </a:lnSpc>
                      </a:pPr>
                      <a:endParaRPr lang="ru-RU" dirty="0"/>
                    </a:p>
                  </a:txBody>
                  <a:tcPr/>
                </a:tc>
              </a:tr>
              <a:tr h="1525709">
                <a:tc>
                  <a:txBody>
                    <a:bodyPr/>
                    <a:lstStyle/>
                    <a:p>
                      <a:pPr>
                        <a:lnSpc>
                          <a:spcPct val="80000"/>
                        </a:lnSpc>
                      </a:pPr>
                      <a:r>
                        <a:rPr lang="uk-UA" sz="2000" kern="1200" dirty="0" smtClean="0">
                          <a:solidFill>
                            <a:schemeClr val="dk1"/>
                          </a:solidFill>
                          <a:latin typeface="+mn-lt"/>
                          <a:ea typeface="+mn-ea"/>
                          <a:cs typeface="+mn-cs"/>
                        </a:rPr>
                        <a:t>поширення вогню на сусідні будівлі та споруди було обмеженим</a:t>
                      </a:r>
                      <a:endParaRPr lang="ru-RU" sz="2000" dirty="0"/>
                    </a:p>
                  </a:txBody>
                  <a:tcPr anchor="ctr"/>
                </a:tc>
                <a:tc>
                  <a:txBody>
                    <a:bodyPr/>
                    <a:lstStyle/>
                    <a:p>
                      <a:pPr>
                        <a:lnSpc>
                          <a:spcPct val="80000"/>
                        </a:lnSpc>
                      </a:pPr>
                      <a:r>
                        <a:rPr lang="uk-UA" sz="2000" dirty="0" smtClean="0"/>
                        <a:t>Ступінь вогнестійкості будівель</a:t>
                      </a:r>
                      <a:endParaRPr lang="ru-RU" sz="2000" dirty="0">
                        <a:solidFill>
                          <a:srgbClr val="FF0000"/>
                        </a:solidFill>
                      </a:endParaRPr>
                    </a:p>
                  </a:txBody>
                  <a:tcPr anchor="ctr"/>
                </a:tc>
                <a:tc vMerge="1">
                  <a:txBody>
                    <a:bodyPr/>
                    <a:lstStyle/>
                    <a:p>
                      <a:pPr>
                        <a:lnSpc>
                          <a:spcPct val="80000"/>
                        </a:lnSpc>
                      </a:pPr>
                      <a:endParaRPr lang="ru-RU" dirty="0"/>
                    </a:p>
                  </a:txBody>
                  <a:tcPr/>
                </a:tc>
                <a:tc vMerge="1">
                  <a:txBody>
                    <a:bodyPr/>
                    <a:lstStyle/>
                    <a:p>
                      <a:pPr>
                        <a:lnSpc>
                          <a:spcPct val="80000"/>
                        </a:lnSpc>
                      </a:pPr>
                      <a:endParaRPr lang="ru-RU" dirty="0"/>
                    </a:p>
                  </a:txBody>
                  <a:tcPr/>
                </a:tc>
                <a:tc vMerge="1">
                  <a:txBody>
                    <a:bodyPr/>
                    <a:lstStyle/>
                    <a:p>
                      <a:pPr>
                        <a:lnSpc>
                          <a:spcPct val="80000"/>
                        </a:lnSpc>
                      </a:pPr>
                      <a:endParaRPr lang="ru-RU" dirty="0"/>
                    </a:p>
                  </a:txBody>
                  <a:tcPr/>
                </a:tc>
              </a:tr>
            </a:tbl>
          </a:graphicData>
        </a:graphic>
      </p:graphicFrame>
    </p:spTree>
    <p:extLst>
      <p:ext uri="{BB962C8B-B14F-4D97-AF65-F5344CB8AC3E}">
        <p14:creationId xmlns:p14="http://schemas.microsoft.com/office/powerpoint/2010/main" val="14112991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222971" y="95534"/>
            <a:ext cx="9205356" cy="677986"/>
          </a:xfrm>
        </p:spPr>
        <p:txBody>
          <a:bodyPr/>
          <a:lstStyle/>
          <a:p>
            <a:pPr algn="ctr" eaLnBrk="1" hangingPunct="1">
              <a:lnSpc>
                <a:spcPct val="75000"/>
              </a:lnSpc>
            </a:pPr>
            <a:r>
              <a:rPr lang="uk-UA" sz="3200" b="0" dirty="0" smtClean="0">
                <a:solidFill>
                  <a:schemeClr val="tx1"/>
                </a:solidFill>
                <a:effectLst/>
              </a:rPr>
              <a:t>Забезпечення енергетичної ефективності і збереження тепла</a:t>
            </a:r>
            <a:endParaRPr lang="uk-UA" altLang="ru-RU" sz="3000" b="0" dirty="0" smtClean="0">
              <a:solidFill>
                <a:schemeClr val="tx1"/>
              </a:solidFill>
              <a:effectLst/>
              <a:latin typeface="Times New Roman" panose="02020603050405020304" pitchFamily="18" charset="0"/>
              <a:cs typeface="Times New Roman" panose="02020603050405020304" pitchFamily="18" charset="0"/>
            </a:endParaRP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3707993488"/>
              </p:ext>
            </p:extLst>
          </p:nvPr>
        </p:nvGraphicFramePr>
        <p:xfrm>
          <a:off x="0" y="806182"/>
          <a:ext cx="9906000" cy="6102007"/>
        </p:xfrm>
        <a:graphic>
          <a:graphicData uri="http://schemas.openxmlformats.org/drawingml/2006/table">
            <a:tbl>
              <a:tblPr firstRow="1" bandRow="1">
                <a:tableStyleId>{5C22544A-7EE6-4342-B048-85BDC9FD1C3A}</a:tableStyleId>
              </a:tblPr>
              <a:tblGrid>
                <a:gridCol w="2173184"/>
                <a:gridCol w="2006930"/>
                <a:gridCol w="1603169"/>
                <a:gridCol w="2149434"/>
                <a:gridCol w="1973283"/>
              </a:tblGrid>
              <a:tr h="493212">
                <a:tc>
                  <a:txBody>
                    <a:bodyPr/>
                    <a:lstStyle/>
                    <a:p>
                      <a:pPr algn="ctr">
                        <a:lnSpc>
                          <a:spcPct val="80000"/>
                        </a:lnSpc>
                      </a:pPr>
                      <a:r>
                        <a:rPr lang="uk-UA" dirty="0" smtClean="0">
                          <a:solidFill>
                            <a:schemeClr val="bg1"/>
                          </a:solidFill>
                        </a:rPr>
                        <a:t>вимога ТР щодо недопущення</a:t>
                      </a:r>
                      <a:endParaRPr lang="ru-RU" dirty="0">
                        <a:solidFill>
                          <a:schemeClr val="bg1"/>
                        </a:solidFill>
                      </a:endParaRPr>
                    </a:p>
                  </a:txBody>
                  <a:tcPr anchor="ctr"/>
                </a:tc>
                <a:tc>
                  <a:txBody>
                    <a:bodyPr/>
                    <a:lstStyle/>
                    <a:p>
                      <a:pPr algn="ctr">
                        <a:lnSpc>
                          <a:spcPct val="80000"/>
                        </a:lnSpc>
                      </a:pPr>
                      <a:r>
                        <a:rPr lang="uk-UA" dirty="0" smtClean="0">
                          <a:solidFill>
                            <a:schemeClr val="bg1"/>
                          </a:solidFill>
                        </a:rPr>
                        <a:t>проектування</a:t>
                      </a:r>
                      <a:endParaRPr lang="ru-RU" dirty="0">
                        <a:solidFill>
                          <a:schemeClr val="bg1"/>
                        </a:solidFill>
                      </a:endParaRPr>
                    </a:p>
                  </a:txBody>
                  <a:tcPr anchor="ctr"/>
                </a:tc>
                <a:tc>
                  <a:txBody>
                    <a:bodyPr/>
                    <a:lstStyle/>
                    <a:p>
                      <a:pPr algn="ctr">
                        <a:lnSpc>
                          <a:spcPct val="80000"/>
                        </a:lnSpc>
                      </a:pPr>
                      <a:r>
                        <a:rPr lang="uk-UA" dirty="0" smtClean="0">
                          <a:solidFill>
                            <a:schemeClr val="bg1"/>
                          </a:solidFill>
                        </a:rPr>
                        <a:t>зведення </a:t>
                      </a:r>
                      <a:endParaRPr lang="ru-RU" dirty="0">
                        <a:solidFill>
                          <a:schemeClr val="bg1"/>
                        </a:solidFill>
                      </a:endParaRPr>
                    </a:p>
                  </a:txBody>
                  <a:tcPr anchor="ctr"/>
                </a:tc>
                <a:tc>
                  <a:txBody>
                    <a:bodyPr/>
                    <a:lstStyle/>
                    <a:p>
                      <a:pPr algn="ctr">
                        <a:lnSpc>
                          <a:spcPct val="80000"/>
                        </a:lnSpc>
                      </a:pPr>
                      <a:r>
                        <a:rPr lang="uk-UA" dirty="0" smtClean="0">
                          <a:solidFill>
                            <a:schemeClr val="bg1"/>
                          </a:solidFill>
                        </a:rPr>
                        <a:t>введення в експлуатацію</a:t>
                      </a:r>
                      <a:endParaRPr lang="ru-RU" dirty="0">
                        <a:solidFill>
                          <a:schemeClr val="bg1"/>
                        </a:solidFill>
                      </a:endParaRPr>
                    </a:p>
                  </a:txBody>
                  <a:tcPr anchor="ctr"/>
                </a:tc>
                <a:tc>
                  <a:txBody>
                    <a:bodyPr/>
                    <a:lstStyle/>
                    <a:p>
                      <a:pPr algn="ctr">
                        <a:lnSpc>
                          <a:spcPct val="80000"/>
                        </a:lnSpc>
                      </a:pPr>
                      <a:r>
                        <a:rPr lang="uk-UA" dirty="0" smtClean="0">
                          <a:solidFill>
                            <a:schemeClr val="bg1"/>
                          </a:solidFill>
                        </a:rPr>
                        <a:t>експлуатація</a:t>
                      </a:r>
                      <a:endParaRPr lang="ru-RU" dirty="0">
                        <a:solidFill>
                          <a:schemeClr val="bg1"/>
                        </a:solidFill>
                      </a:endParaRPr>
                    </a:p>
                  </a:txBody>
                  <a:tcPr anchor="ctr"/>
                </a:tc>
              </a:tr>
              <a:tr h="1190035">
                <a:tc>
                  <a:txBody>
                    <a:bodyPr/>
                    <a:lstStyle/>
                    <a:p>
                      <a:pPr>
                        <a:lnSpc>
                          <a:spcPct val="80000"/>
                        </a:lnSpc>
                      </a:pPr>
                      <a:r>
                        <a:rPr lang="uk-UA" sz="1800" kern="1200" dirty="0" smtClean="0">
                          <a:solidFill>
                            <a:schemeClr val="dk1"/>
                          </a:solidFill>
                          <a:latin typeface="+mn-lt"/>
                          <a:ea typeface="+mn-ea"/>
                          <a:cs typeface="+mn-cs"/>
                        </a:rPr>
                        <a:t>створення сприятливих та безпечних умов для проживання людини</a:t>
                      </a:r>
                      <a:endParaRPr lang="ru-RU" dirty="0"/>
                    </a:p>
                  </a:txBody>
                  <a:tcPr anchor="ctr"/>
                </a:tc>
                <a:tc>
                  <a:txBody>
                    <a:bodyPr/>
                    <a:lstStyle/>
                    <a:p>
                      <a:pPr>
                        <a:lnSpc>
                          <a:spcPct val="80000"/>
                        </a:lnSpc>
                      </a:pPr>
                      <a:r>
                        <a:rPr lang="uk-UA" dirty="0" smtClean="0"/>
                        <a:t>Порогові рівні температур і вологості при опаленні, охолодженні,</a:t>
                      </a:r>
                      <a:r>
                        <a:rPr lang="uk-UA" baseline="0" dirty="0" smtClean="0"/>
                        <a:t> </a:t>
                      </a:r>
                      <a:r>
                        <a:rPr lang="uk-UA" sz="1800" kern="1200" dirty="0" smtClean="0">
                          <a:solidFill>
                            <a:schemeClr val="dk1"/>
                          </a:solidFill>
                          <a:latin typeface="+mn-lt"/>
                          <a:ea typeface="+mn-ea"/>
                          <a:cs typeface="+mn-cs"/>
                        </a:rPr>
                        <a:t>освітленні і вентиляції </a:t>
                      </a:r>
                      <a:endParaRPr lang="ru-RU" dirty="0"/>
                    </a:p>
                  </a:txBody>
                  <a:tcPr anchor="ctr"/>
                </a:tc>
                <a:tc rowSpan="3">
                  <a:txBody>
                    <a:bodyPr/>
                    <a:lstStyle/>
                    <a:p>
                      <a:pPr>
                        <a:lnSpc>
                          <a:spcPct val="80000"/>
                        </a:lnSpc>
                      </a:pPr>
                      <a:r>
                        <a:rPr lang="uk-UA" dirty="0" smtClean="0"/>
                        <a:t>Клас або </a:t>
                      </a:r>
                      <a:r>
                        <a:rPr lang="uk-UA" dirty="0" err="1" smtClean="0"/>
                        <a:t>пороговий</a:t>
                      </a:r>
                      <a:r>
                        <a:rPr lang="uk-UA" dirty="0" smtClean="0"/>
                        <a:t> рівень суттєвих характеристик</a:t>
                      </a:r>
                      <a:r>
                        <a:rPr lang="uk-UA" baseline="0" dirty="0" smtClean="0"/>
                        <a:t> </a:t>
                      </a:r>
                      <a:r>
                        <a:rPr lang="uk-UA" dirty="0" smtClean="0"/>
                        <a:t>виробів, матеріалів і обладнання</a:t>
                      </a:r>
                      <a:endParaRPr lang="ru-RU" dirty="0"/>
                    </a:p>
                  </a:txBody>
                  <a:tcPr anchor="ctr"/>
                </a:tc>
                <a:tc rowSpan="3">
                  <a:txBody>
                    <a:bodyPr/>
                    <a:lstStyle/>
                    <a:p>
                      <a:pPr>
                        <a:lnSpc>
                          <a:spcPct val="80000"/>
                        </a:lnSpc>
                      </a:pPr>
                      <a:r>
                        <a:rPr lang="uk-UA" dirty="0" smtClean="0"/>
                        <a:t>Контроль відповідності суттєвих</a:t>
                      </a:r>
                      <a:r>
                        <a:rPr lang="uk-UA" baseline="0" dirty="0" smtClean="0"/>
                        <a:t> характеристик виробів, матеріалів, обладнання проектній документації. Відсутність ознак  порушення технічного стану щодо огороджувальних конструкцій і обладнання.</a:t>
                      </a:r>
                      <a:endParaRPr lang="ru-RU" dirty="0"/>
                    </a:p>
                  </a:txBody>
                  <a:tcPr anchor="ctr"/>
                </a:tc>
                <a:tc rowSpan="3">
                  <a:txBody>
                    <a:bodyPr/>
                    <a:lstStyle/>
                    <a:p>
                      <a:pPr>
                        <a:lnSpc>
                          <a:spcPct val="80000"/>
                        </a:lnSpc>
                      </a:pPr>
                      <a:r>
                        <a:rPr lang="uk-UA" dirty="0" smtClean="0"/>
                        <a:t>Контроль технічного стану </a:t>
                      </a:r>
                      <a:r>
                        <a:rPr lang="uk-UA" baseline="0" dirty="0" smtClean="0"/>
                        <a:t>огороджувальних конструкцій і обладнання </a:t>
                      </a:r>
                      <a:r>
                        <a:rPr lang="uk-UA" dirty="0" smtClean="0"/>
                        <a:t>при моніторингу</a:t>
                      </a:r>
                      <a:r>
                        <a:rPr lang="uk-UA" baseline="0" dirty="0" smtClean="0"/>
                        <a:t> і паспортизації. Відновлення властивостей огороджувальних конструкцій і обладнання протягом розрахункового терміну експлуатації шляхом капремонту і реконструкції</a:t>
                      </a:r>
                      <a:endParaRPr lang="ru-RU" dirty="0"/>
                    </a:p>
                  </a:txBody>
                  <a:tcPr anchor="ctr"/>
                </a:tc>
              </a:tr>
              <a:tr h="2251700">
                <a:tc>
                  <a:txBody>
                    <a:bodyPr/>
                    <a:lstStyle/>
                    <a:p>
                      <a:pPr>
                        <a:lnSpc>
                          <a:spcPct val="80000"/>
                        </a:lnSpc>
                      </a:pPr>
                      <a:r>
                        <a:rPr lang="uk-UA" sz="1800" kern="1200" dirty="0" smtClean="0">
                          <a:solidFill>
                            <a:schemeClr val="dk1"/>
                          </a:solidFill>
                          <a:latin typeface="+mn-lt"/>
                          <a:ea typeface="+mn-ea"/>
                          <a:cs typeface="+mn-cs"/>
                        </a:rPr>
                        <a:t>раціональні витрати енергії під час експлуатації</a:t>
                      </a:r>
                      <a:endParaRPr lang="ru-RU" dirty="0"/>
                    </a:p>
                  </a:txBody>
                  <a:tcPr anchor="ctr"/>
                </a:tc>
                <a:tc>
                  <a:txBody>
                    <a:bodyPr/>
                    <a:lstStyle/>
                    <a:p>
                      <a:pPr marL="0" marR="0" indent="0" algn="l" defTabSz="914400" rtl="0" eaLnBrk="1" fontAlgn="auto" latinLnBrk="0" hangingPunct="1">
                        <a:lnSpc>
                          <a:spcPct val="80000"/>
                        </a:lnSpc>
                        <a:spcBef>
                          <a:spcPts val="0"/>
                        </a:spcBef>
                        <a:spcAft>
                          <a:spcPts val="0"/>
                        </a:spcAft>
                        <a:buClrTx/>
                        <a:buSzTx/>
                        <a:buFontTx/>
                        <a:buNone/>
                        <a:tabLst/>
                        <a:defRPr/>
                      </a:pPr>
                      <a:r>
                        <a:rPr lang="uk-UA" dirty="0" smtClean="0"/>
                        <a:t>Клас</a:t>
                      </a:r>
                      <a:r>
                        <a:rPr lang="uk-UA" baseline="0" dirty="0" smtClean="0"/>
                        <a:t> або </a:t>
                      </a:r>
                      <a:r>
                        <a:rPr lang="uk-UA" baseline="0" dirty="0" err="1" smtClean="0"/>
                        <a:t>п</a:t>
                      </a:r>
                      <a:r>
                        <a:rPr lang="uk-UA" dirty="0" err="1" smtClean="0"/>
                        <a:t>ороговий</a:t>
                      </a:r>
                      <a:r>
                        <a:rPr lang="uk-UA" dirty="0" smtClean="0"/>
                        <a:t> рівень питомого</a:t>
                      </a:r>
                      <a:r>
                        <a:rPr lang="uk-UA" baseline="0" dirty="0" smtClean="0"/>
                        <a:t> енергоспоживання</a:t>
                      </a:r>
                      <a:endParaRPr lang="ru-RU" dirty="0" smtClean="0"/>
                    </a:p>
                    <a:p>
                      <a:pPr>
                        <a:lnSpc>
                          <a:spcPct val="80000"/>
                        </a:lnSpc>
                      </a:pPr>
                      <a:endParaRPr lang="ru-RU" dirty="0"/>
                    </a:p>
                  </a:txBody>
                  <a:tcPr anchor="ctr"/>
                </a:tc>
                <a:tc vMerge="1">
                  <a:txBody>
                    <a:bodyPr/>
                    <a:lstStyle/>
                    <a:p>
                      <a:pPr>
                        <a:lnSpc>
                          <a:spcPct val="80000"/>
                        </a:lnSpc>
                      </a:pPr>
                      <a:endParaRPr lang="ru-RU" dirty="0"/>
                    </a:p>
                  </a:txBody>
                  <a:tcPr/>
                </a:tc>
                <a:tc vMerge="1">
                  <a:txBody>
                    <a:bodyPr/>
                    <a:lstStyle/>
                    <a:p>
                      <a:pPr>
                        <a:lnSpc>
                          <a:spcPct val="80000"/>
                        </a:lnSpc>
                      </a:pPr>
                      <a:endParaRPr lang="ru-RU" dirty="0"/>
                    </a:p>
                  </a:txBody>
                  <a:tcPr/>
                </a:tc>
                <a:tc vMerge="1">
                  <a:txBody>
                    <a:bodyPr/>
                    <a:lstStyle/>
                    <a:p>
                      <a:pPr>
                        <a:lnSpc>
                          <a:spcPct val="80000"/>
                        </a:lnSpc>
                      </a:pPr>
                      <a:endParaRPr lang="ru-RU" dirty="0"/>
                    </a:p>
                  </a:txBody>
                  <a:tcPr/>
                </a:tc>
              </a:tr>
              <a:tr h="1692323">
                <a:tc>
                  <a:txBody>
                    <a:bodyPr/>
                    <a:lstStyle/>
                    <a:p>
                      <a:pPr>
                        <a:lnSpc>
                          <a:spcPct val="80000"/>
                        </a:lnSpc>
                      </a:pPr>
                      <a:r>
                        <a:rPr lang="uk-UA" sz="1800" kern="1200" dirty="0" err="1" smtClean="0">
                          <a:solidFill>
                            <a:schemeClr val="dk1"/>
                          </a:solidFill>
                          <a:latin typeface="+mn-lt"/>
                          <a:ea typeface="+mn-ea"/>
                          <a:cs typeface="+mn-cs"/>
                        </a:rPr>
                        <a:t>енергоефективність</a:t>
                      </a:r>
                      <a:r>
                        <a:rPr lang="uk-UA" sz="1800" kern="1200" dirty="0" smtClean="0">
                          <a:solidFill>
                            <a:schemeClr val="dk1"/>
                          </a:solidFill>
                          <a:latin typeface="+mn-lt"/>
                          <a:ea typeface="+mn-ea"/>
                          <a:cs typeface="+mn-cs"/>
                        </a:rPr>
                        <a:t> з мінімальним використанням енергії під час будівництва, експлуатації і демонтажу</a:t>
                      </a:r>
                      <a:endParaRPr lang="ru-RU" dirty="0"/>
                    </a:p>
                  </a:txBody>
                  <a:tcPr anchor="ctr"/>
                </a:tc>
                <a:tc>
                  <a:txBody>
                    <a:bodyPr/>
                    <a:lstStyle/>
                    <a:p>
                      <a:pPr>
                        <a:lnSpc>
                          <a:spcPct val="80000"/>
                        </a:lnSpc>
                      </a:pPr>
                      <a:r>
                        <a:rPr lang="uk-UA" dirty="0" smtClean="0"/>
                        <a:t>Метаболічна оцінка </a:t>
                      </a:r>
                      <a:r>
                        <a:rPr lang="uk-UA" dirty="0" err="1" smtClean="0"/>
                        <a:t>енергоефектив-ності</a:t>
                      </a:r>
                      <a:r>
                        <a:rPr lang="uk-UA" dirty="0" smtClean="0"/>
                        <a:t> проектних варіантів </a:t>
                      </a:r>
                      <a:endParaRPr lang="ru-RU" dirty="0"/>
                    </a:p>
                  </a:txBody>
                  <a:tcPr anchor="ctr"/>
                </a:tc>
                <a:tc vMerge="1">
                  <a:txBody>
                    <a:bodyPr/>
                    <a:lstStyle/>
                    <a:p>
                      <a:pPr>
                        <a:lnSpc>
                          <a:spcPct val="80000"/>
                        </a:lnSpc>
                      </a:pPr>
                      <a:endParaRPr lang="ru-RU" dirty="0"/>
                    </a:p>
                  </a:txBody>
                  <a:tcPr/>
                </a:tc>
                <a:tc vMerge="1">
                  <a:txBody>
                    <a:bodyPr/>
                    <a:lstStyle/>
                    <a:p>
                      <a:pPr>
                        <a:lnSpc>
                          <a:spcPct val="80000"/>
                        </a:lnSpc>
                      </a:pPr>
                      <a:endParaRPr lang="ru-RU" dirty="0"/>
                    </a:p>
                  </a:txBody>
                  <a:tcPr/>
                </a:tc>
                <a:tc vMerge="1">
                  <a:txBody>
                    <a:bodyPr/>
                    <a:lstStyle/>
                    <a:p>
                      <a:pPr>
                        <a:lnSpc>
                          <a:spcPct val="80000"/>
                        </a:lnSpc>
                      </a:pPr>
                      <a:endParaRPr lang="ru-RU" dirty="0"/>
                    </a:p>
                  </a:txBody>
                  <a:tcPr/>
                </a:tc>
              </a:tr>
            </a:tbl>
          </a:graphicData>
        </a:graphic>
      </p:graphicFrame>
    </p:spTree>
    <p:extLst>
      <p:ext uri="{BB962C8B-B14F-4D97-AF65-F5344CB8AC3E}">
        <p14:creationId xmlns:p14="http://schemas.microsoft.com/office/powerpoint/2010/main" val="14112991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19261" y="1733864"/>
            <a:ext cx="7808543" cy="2123658"/>
          </a:xfrm>
          <a:prstGeom prst="rect">
            <a:avLst/>
          </a:prstGeom>
        </p:spPr>
        <p:txBody>
          <a:bodyPr wrap="square">
            <a:spAutoFit/>
          </a:bodyPr>
          <a:lstStyle/>
          <a:p>
            <a:r>
              <a:rPr lang="uk-UA" sz="4400" i="1" dirty="0" smtClean="0">
                <a:latin typeface="+mj-lt"/>
              </a:rPr>
              <a:t>Державний механізм запобігання порушенню вимог нормативних документів. </a:t>
            </a:r>
            <a:endParaRPr lang="ru-RU" sz="4400" dirty="0">
              <a:latin typeface="+mj-lt"/>
            </a:endParaRPr>
          </a:p>
        </p:txBody>
      </p:sp>
      <p:sp>
        <p:nvSpPr>
          <p:cNvPr id="3" name="Номер слайда 2"/>
          <p:cNvSpPr>
            <a:spLocks noGrp="1"/>
          </p:cNvSpPr>
          <p:nvPr>
            <p:ph type="sldNum" sz="quarter" idx="12"/>
          </p:nvPr>
        </p:nvSpPr>
        <p:spPr/>
        <p:txBody>
          <a:bodyPr/>
          <a:lstStyle/>
          <a:p>
            <a:pPr>
              <a:defRPr/>
            </a:pPr>
            <a:fld id="{E3598FF0-9459-4C72-AC47-260B59A0D032}" type="slidenum">
              <a:rPr lang="ru-RU" smtClean="0"/>
              <a:pPr>
                <a:defRPr/>
              </a:pPr>
              <a:t>49</a:t>
            </a:fld>
            <a:endParaRPr lang="ru-RU"/>
          </a:p>
        </p:txBody>
      </p:sp>
    </p:spTree>
    <p:extLst>
      <p:ext uri="{BB962C8B-B14F-4D97-AF65-F5344CB8AC3E}">
        <p14:creationId xmlns:p14="http://schemas.microsoft.com/office/powerpoint/2010/main" val="2038365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952500" y="439387"/>
            <a:ext cx="8375650" cy="760021"/>
          </a:xfrm>
        </p:spPr>
        <p:txBody>
          <a:bodyPr/>
          <a:lstStyle/>
          <a:p>
            <a:pPr algn="ctr" eaLnBrk="1" hangingPunct="1">
              <a:lnSpc>
                <a:spcPts val="3400"/>
              </a:lnSpc>
            </a:pPr>
            <a:r>
              <a:rPr lang="uk-UA" sz="3600" b="0" dirty="0" smtClean="0">
                <a:solidFill>
                  <a:schemeClr val="tx1"/>
                </a:solidFill>
                <a:effectLst/>
              </a:rPr>
              <a:t>Угода про технічні бар'єри у торгівлі</a:t>
            </a:r>
            <a:endParaRPr lang="ru-RU" sz="3200" b="0" dirty="0" smtClean="0">
              <a:solidFill>
                <a:schemeClr val="tx1"/>
              </a:solidFill>
              <a:effectLst/>
              <a:cs typeface="Times New Roman" pitchFamily="18" charset="0"/>
            </a:endParaRPr>
          </a:p>
        </p:txBody>
      </p:sp>
      <p:sp>
        <p:nvSpPr>
          <p:cNvPr id="25603" name="Содержимое 2"/>
          <p:cNvSpPr>
            <a:spLocks noGrp="1"/>
          </p:cNvSpPr>
          <p:nvPr>
            <p:ph idx="1"/>
          </p:nvPr>
        </p:nvSpPr>
        <p:spPr>
          <a:xfrm>
            <a:off x="581891" y="1757548"/>
            <a:ext cx="9109922" cy="4399808"/>
          </a:xfrm>
        </p:spPr>
        <p:txBody>
          <a:bodyPr/>
          <a:lstStyle/>
          <a:p>
            <a:pPr>
              <a:spcBef>
                <a:spcPts val="0"/>
              </a:spcBef>
              <a:spcAft>
                <a:spcPts val="1200"/>
              </a:spcAft>
              <a:buNone/>
            </a:pPr>
            <a:r>
              <a:rPr lang="uk-UA" sz="2800" dirty="0" smtClean="0">
                <a:effectLst/>
              </a:rPr>
              <a:t>5.1.2 процедури оцінки відповідності </a:t>
            </a:r>
            <a:r>
              <a:rPr lang="uk-UA" sz="2800" u="sng" dirty="0" smtClean="0">
                <a:effectLst/>
              </a:rPr>
              <a:t>не повинні </a:t>
            </a:r>
            <a:r>
              <a:rPr lang="uk-UA" sz="2800" dirty="0" smtClean="0">
                <a:effectLst/>
              </a:rPr>
              <a:t>розроблятися, прийматися або застосовуватися з метою </a:t>
            </a:r>
            <a:r>
              <a:rPr lang="uk-UA" sz="2800" u="sng" dirty="0" smtClean="0">
                <a:effectLst/>
              </a:rPr>
              <a:t>створення невиправданих перепон для міжнародної торгівлі</a:t>
            </a:r>
            <a:r>
              <a:rPr lang="uk-UA" sz="2800" dirty="0" smtClean="0">
                <a:effectLst/>
              </a:rPr>
              <a:t>. Це означає, </a:t>
            </a:r>
            <a:r>
              <a:rPr lang="uk-UA" sz="2800" dirty="0" err="1" smtClean="0">
                <a:effectLst/>
              </a:rPr>
              <a:t>inter</a:t>
            </a:r>
            <a:r>
              <a:rPr lang="uk-UA" sz="2800" dirty="0" smtClean="0">
                <a:effectLst/>
              </a:rPr>
              <a:t> </a:t>
            </a:r>
            <a:r>
              <a:rPr lang="uk-UA" sz="2800" dirty="0" err="1" smtClean="0">
                <a:effectLst/>
              </a:rPr>
              <a:t>alia</a:t>
            </a:r>
            <a:r>
              <a:rPr lang="uk-UA" sz="2800" dirty="0" smtClean="0">
                <a:effectLst/>
              </a:rPr>
              <a:t>, що процедури оцінки відповідності не повинні бути більш жорсткими або не повинні застосовуватися у </a:t>
            </a:r>
            <a:r>
              <a:rPr lang="uk-UA" sz="2800" u="sng" dirty="0" smtClean="0">
                <a:effectLst/>
              </a:rPr>
              <a:t>спосіб, більш жорсткий, ніж це є необхідним</a:t>
            </a:r>
            <a:r>
              <a:rPr lang="uk-UA" sz="2800" dirty="0" smtClean="0">
                <a:effectLst/>
              </a:rPr>
              <a:t> для того, щоб </a:t>
            </a:r>
            <a:r>
              <a:rPr lang="uk-UA" sz="2800" dirty="0" err="1" smtClean="0">
                <a:effectLst/>
              </a:rPr>
              <a:t>імпортуючий</a:t>
            </a:r>
            <a:r>
              <a:rPr lang="uk-UA" sz="2800" dirty="0" smtClean="0">
                <a:effectLst/>
              </a:rPr>
              <a:t> Член СОТ </a:t>
            </a:r>
            <a:r>
              <a:rPr lang="uk-UA" sz="2800" u="sng" dirty="0" smtClean="0">
                <a:effectLst/>
              </a:rPr>
              <a:t>переконався у відповідності товарів чинним технічним регламентам чи стандартам </a:t>
            </a:r>
            <a:r>
              <a:rPr lang="uk-UA" sz="2800" dirty="0" smtClean="0">
                <a:effectLst/>
              </a:rPr>
              <a:t>з урахуванням ризиків, які б виникли у результаті їх невідповідності.</a:t>
            </a:r>
            <a:br>
              <a:rPr lang="uk-UA" sz="2800" dirty="0" smtClean="0">
                <a:effectLst/>
              </a:rPr>
            </a:br>
            <a:endParaRPr lang="uk-UA" sz="2800" dirty="0" smtClean="0">
              <a:effectLst/>
            </a:endParaRPr>
          </a:p>
          <a:p>
            <a:pPr eaLnBrk="1" hangingPunct="1">
              <a:spcBef>
                <a:spcPts val="0"/>
              </a:spcBef>
              <a:buNone/>
            </a:pPr>
            <a:endParaRPr lang="uk-UA" sz="2800" dirty="0" smtClean="0">
              <a:effectLst/>
            </a:endParaRPr>
          </a:p>
        </p:txBody>
      </p:sp>
      <p:sp>
        <p:nvSpPr>
          <p:cNvPr id="4" name="Номер слайда 3"/>
          <p:cNvSpPr>
            <a:spLocks noGrp="1"/>
          </p:cNvSpPr>
          <p:nvPr>
            <p:ph type="sldNum" sz="quarter" idx="12"/>
          </p:nvPr>
        </p:nvSpPr>
        <p:spPr/>
        <p:txBody>
          <a:bodyPr/>
          <a:lstStyle/>
          <a:p>
            <a:pPr>
              <a:defRPr/>
            </a:pPr>
            <a:fld id="{E3598FF0-9459-4C72-AC47-260B59A0D032}" type="slidenum">
              <a:rPr lang="ru-RU" smtClean="0"/>
              <a:pPr>
                <a:defRPr/>
              </a:pPr>
              <a:t>5</a:t>
            </a:fld>
            <a:endParaRPr lang="ru-RU"/>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Содержимое 2"/>
          <p:cNvSpPr>
            <a:spLocks noGrp="1"/>
          </p:cNvSpPr>
          <p:nvPr>
            <p:ph idx="1"/>
          </p:nvPr>
        </p:nvSpPr>
        <p:spPr>
          <a:xfrm>
            <a:off x="919163" y="1000125"/>
            <a:ext cx="8413750" cy="5700713"/>
          </a:xfrm>
        </p:spPr>
        <p:txBody>
          <a:bodyPr>
            <a:noAutofit/>
          </a:bodyPr>
          <a:lstStyle/>
          <a:p>
            <a:pPr eaLnBrk="1" hangingPunct="1">
              <a:lnSpc>
                <a:spcPts val="3000"/>
              </a:lnSpc>
              <a:spcBef>
                <a:spcPts val="1200"/>
              </a:spcBef>
              <a:buFont typeface="Wingdings" panose="05000000000000000000" pitchFamily="2" charset="2"/>
              <a:buNone/>
              <a:defRPr/>
            </a:pPr>
            <a:r>
              <a:rPr lang="uk-UA" sz="3000" dirty="0">
                <a:effectLst/>
                <a:latin typeface="+mj-lt"/>
                <a:cs typeface="Times New Roman" pitchFamily="18" charset="0"/>
              </a:rPr>
              <a:t>ЗУ «Про будівельні норми» </a:t>
            </a:r>
            <a:endParaRPr lang="uk-UA" sz="3000" dirty="0" smtClean="0">
              <a:effectLst/>
              <a:latin typeface="+mj-lt"/>
              <a:cs typeface="Times New Roman" pitchFamily="18" charset="0"/>
            </a:endParaRPr>
          </a:p>
          <a:p>
            <a:pPr eaLnBrk="1" hangingPunct="1">
              <a:lnSpc>
                <a:spcPct val="80000"/>
              </a:lnSpc>
              <a:spcBef>
                <a:spcPts val="1200"/>
              </a:spcBef>
              <a:buFont typeface="Wingdings" panose="05000000000000000000" pitchFamily="2" charset="2"/>
              <a:buNone/>
              <a:defRPr/>
            </a:pPr>
            <a:r>
              <a:rPr lang="uk-UA" sz="3000" dirty="0" smtClean="0">
                <a:effectLst/>
                <a:latin typeface="+mj-lt"/>
                <a:cs typeface="Arial" panose="020B0604020202020204" pitchFamily="34" charset="0"/>
              </a:rPr>
              <a:t>будівельні </a:t>
            </a:r>
            <a:r>
              <a:rPr lang="uk-UA" sz="3000" dirty="0">
                <a:effectLst/>
                <a:latin typeface="+mj-lt"/>
                <a:cs typeface="Arial" panose="020B0604020202020204" pitchFamily="34" charset="0"/>
              </a:rPr>
              <a:t>норми - затверджений суб'єктом нормування підзаконний нормативний акт технічного характеру, що містить </a:t>
            </a:r>
            <a:r>
              <a:rPr lang="uk-UA" sz="3000" u="sng" dirty="0">
                <a:effectLst/>
                <a:latin typeface="+mj-lt"/>
                <a:cs typeface="Arial" panose="020B0604020202020204" pitchFamily="34" charset="0"/>
              </a:rPr>
              <a:t>обов'язкові вимоги</a:t>
            </a:r>
            <a:r>
              <a:rPr lang="uk-UA" sz="3000" dirty="0">
                <a:effectLst/>
                <a:latin typeface="+mj-lt"/>
                <a:cs typeface="Arial" panose="020B0604020202020204" pitchFamily="34" charset="0"/>
              </a:rPr>
              <a:t> у сфері будівництва, містобудування та </a:t>
            </a:r>
            <a:r>
              <a:rPr lang="uk-UA" sz="3000" dirty="0" smtClean="0">
                <a:effectLst/>
                <a:latin typeface="+mj-lt"/>
                <a:cs typeface="Arial" panose="020B0604020202020204" pitchFamily="34" charset="0"/>
              </a:rPr>
              <a:t>архітектури.</a:t>
            </a:r>
            <a:r>
              <a:rPr lang="ru-RU" sz="3000" dirty="0" smtClean="0">
                <a:effectLst/>
                <a:latin typeface="+mj-lt"/>
                <a:cs typeface="Arial" panose="020B0604020202020204" pitchFamily="34" charset="0"/>
              </a:rPr>
              <a:t>  </a:t>
            </a:r>
            <a:r>
              <a:rPr lang="uk-UA" sz="3000" dirty="0" smtClean="0">
                <a:effectLst/>
                <a:latin typeface="+mj-lt"/>
                <a:cs typeface="Arial" panose="020B0604020202020204" pitchFamily="34" charset="0"/>
              </a:rPr>
              <a:t>        </a:t>
            </a:r>
            <a:endParaRPr lang="uk-UA" sz="3000" dirty="0">
              <a:effectLst/>
              <a:latin typeface="+mj-lt"/>
              <a:cs typeface="Arial" panose="020B0604020202020204" pitchFamily="34" charset="0"/>
            </a:endParaRPr>
          </a:p>
          <a:p>
            <a:pPr eaLnBrk="1" hangingPunct="1">
              <a:spcBef>
                <a:spcPts val="1200"/>
              </a:spcBef>
              <a:buFont typeface="Wingdings" panose="05000000000000000000" pitchFamily="2" charset="2"/>
              <a:buNone/>
              <a:defRPr/>
            </a:pPr>
            <a:r>
              <a:rPr lang="uk-UA" sz="3000" dirty="0">
                <a:effectLst/>
                <a:latin typeface="+mj-lt"/>
                <a:cs typeface="Times New Roman" pitchFamily="18" charset="0"/>
              </a:rPr>
              <a:t>ЗУ «Про стандартизацію» </a:t>
            </a:r>
            <a:endParaRPr lang="uk-UA" sz="3000" i="1" dirty="0">
              <a:latin typeface="+mj-lt"/>
            </a:endParaRPr>
          </a:p>
          <a:p>
            <a:pPr marL="0" indent="0">
              <a:lnSpc>
                <a:spcPct val="80000"/>
              </a:lnSpc>
              <a:spcBef>
                <a:spcPts val="1200"/>
              </a:spcBef>
              <a:buFont typeface="Wingdings" panose="05000000000000000000" pitchFamily="2" charset="2"/>
              <a:buNone/>
              <a:defRPr/>
            </a:pPr>
            <a:r>
              <a:rPr lang="uk-UA" sz="3000" dirty="0">
                <a:effectLst/>
                <a:latin typeface="+mj-lt"/>
                <a:cs typeface="Arial" panose="020B0604020202020204" pitchFamily="34" charset="0"/>
              </a:rPr>
              <a:t>Стаття 23. Застосування національних стандартів та кодексів усталеної </a:t>
            </a:r>
            <a:r>
              <a:rPr lang="uk-UA" sz="3000" dirty="0" smtClean="0">
                <a:effectLst/>
                <a:latin typeface="+mj-lt"/>
                <a:cs typeface="Arial" panose="020B0604020202020204" pitchFamily="34" charset="0"/>
              </a:rPr>
              <a:t>практики.</a:t>
            </a:r>
            <a:endParaRPr lang="ru-RU" sz="3000" dirty="0">
              <a:effectLst/>
              <a:latin typeface="+mj-lt"/>
              <a:cs typeface="Arial" panose="020B0604020202020204" pitchFamily="34" charset="0"/>
            </a:endParaRPr>
          </a:p>
          <a:p>
            <a:pPr marL="0" indent="0">
              <a:lnSpc>
                <a:spcPct val="80000"/>
              </a:lnSpc>
              <a:spcBef>
                <a:spcPts val="1200"/>
              </a:spcBef>
              <a:buFont typeface="Wingdings" panose="05000000000000000000" pitchFamily="2" charset="2"/>
              <a:buNone/>
              <a:defRPr/>
            </a:pPr>
            <a:r>
              <a:rPr lang="uk-UA" sz="3000" dirty="0">
                <a:effectLst/>
                <a:latin typeface="+mj-lt"/>
                <a:cs typeface="Arial" panose="020B0604020202020204" pitchFamily="34" charset="0"/>
              </a:rPr>
              <a:t>2. Національні стандарти та кодекси усталеної практики </a:t>
            </a:r>
            <a:r>
              <a:rPr lang="uk-UA" sz="3000" u="sng" dirty="0">
                <a:effectLst/>
                <a:latin typeface="+mj-lt"/>
                <a:cs typeface="Arial" panose="020B0604020202020204" pitchFamily="34" charset="0"/>
              </a:rPr>
              <a:t>застосовуються на добровільній основі</a:t>
            </a:r>
            <a:r>
              <a:rPr lang="uk-UA" sz="3000" dirty="0">
                <a:effectLst/>
                <a:latin typeface="+mj-lt"/>
                <a:cs typeface="Arial" panose="020B0604020202020204" pitchFamily="34" charset="0"/>
              </a:rPr>
              <a:t>, крім випадків, якщо обов’язковість їх застосування встановлена нормативно-правовими актами.</a:t>
            </a:r>
            <a:endParaRPr lang="ru-RU" sz="3000" dirty="0">
              <a:effectLst/>
              <a:latin typeface="+mj-lt"/>
              <a:cs typeface="Arial" panose="020B0604020202020204" pitchFamily="34" charset="0"/>
            </a:endParaRPr>
          </a:p>
          <a:p>
            <a:pPr marL="0" indent="0" eaLnBrk="1" hangingPunct="1">
              <a:lnSpc>
                <a:spcPts val="3000"/>
              </a:lnSpc>
              <a:spcBef>
                <a:spcPts val="1200"/>
              </a:spcBef>
              <a:buFont typeface="Wingdings" panose="05000000000000000000" pitchFamily="2" charset="2"/>
              <a:buNone/>
              <a:defRPr/>
            </a:pPr>
            <a:endParaRPr lang="uk-UA" sz="3000" dirty="0" smtClean="0">
              <a:effectLst/>
              <a:latin typeface="+mj-lt"/>
            </a:endParaRPr>
          </a:p>
        </p:txBody>
      </p:sp>
      <p:sp>
        <p:nvSpPr>
          <p:cNvPr id="10243" name="Заголовок 1"/>
          <p:cNvSpPr>
            <a:spLocks noGrp="1"/>
          </p:cNvSpPr>
          <p:nvPr>
            <p:ph type="title"/>
          </p:nvPr>
        </p:nvSpPr>
        <p:spPr>
          <a:xfrm>
            <a:off x="1260475" y="0"/>
            <a:ext cx="7731125" cy="1000125"/>
          </a:xfrm>
        </p:spPr>
        <p:txBody>
          <a:bodyPr/>
          <a:lstStyle/>
          <a:p>
            <a:pPr algn="ctr" eaLnBrk="1" hangingPunct="1">
              <a:lnSpc>
                <a:spcPts val="3400"/>
              </a:lnSpc>
            </a:pPr>
            <a:r>
              <a:rPr lang="uk-UA" altLang="ru-RU" sz="3600" b="0" dirty="0" smtClean="0">
                <a:solidFill>
                  <a:schemeClr val="tx1"/>
                </a:solidFill>
                <a:effectLst/>
                <a:cs typeface="Times New Roman" panose="02020603050405020304" pitchFamily="18" charset="0"/>
              </a:rPr>
              <a:t>Законодавче визначення статусу нормативних вимог</a:t>
            </a:r>
            <a:endParaRPr lang="ru-RU" altLang="ru-RU" sz="3600" b="0" dirty="0" smtClean="0">
              <a:solidFill>
                <a:schemeClr val="tx1"/>
              </a:solidFill>
              <a:effectLst/>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pPr>
              <a:defRPr/>
            </a:pPr>
            <a:fld id="{E3598FF0-9459-4C72-AC47-260B59A0D032}" type="slidenum">
              <a:rPr lang="ru-RU" smtClean="0"/>
              <a:pPr>
                <a:defRPr/>
              </a:pPr>
              <a:t>50</a:t>
            </a:fld>
            <a:endParaRPr lang="ru-RU"/>
          </a:p>
        </p:txBody>
      </p:sp>
    </p:spTree>
    <p:extLst>
      <p:ext uri="{BB962C8B-B14F-4D97-AF65-F5344CB8AC3E}">
        <p14:creationId xmlns:p14="http://schemas.microsoft.com/office/powerpoint/2010/main" val="2800371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Содержимое 2"/>
          <p:cNvSpPr>
            <a:spLocks noGrp="1"/>
          </p:cNvSpPr>
          <p:nvPr>
            <p:ph idx="1"/>
          </p:nvPr>
        </p:nvSpPr>
        <p:spPr>
          <a:xfrm>
            <a:off x="920750" y="2060575"/>
            <a:ext cx="8413750" cy="3671888"/>
          </a:xfrm>
        </p:spPr>
        <p:txBody>
          <a:bodyPr>
            <a:noAutofit/>
          </a:bodyPr>
          <a:lstStyle/>
          <a:p>
            <a:pPr marL="0" indent="0">
              <a:lnSpc>
                <a:spcPct val="80000"/>
              </a:lnSpc>
              <a:spcBef>
                <a:spcPts val="0"/>
              </a:spcBef>
              <a:buFont typeface="Wingdings" panose="05000000000000000000" pitchFamily="2" charset="2"/>
              <a:buNone/>
              <a:defRPr/>
            </a:pPr>
            <a:r>
              <a:rPr lang="uk-UA" sz="2800" dirty="0" smtClean="0">
                <a:cs typeface="Times New Roman" panose="02020603050405020304" pitchFamily="18" charset="0"/>
              </a:rPr>
              <a:t>3. Внести </a:t>
            </a:r>
            <a:r>
              <a:rPr lang="uk-UA" sz="2800" dirty="0">
                <a:cs typeface="Times New Roman" panose="02020603050405020304" pitchFamily="18" charset="0"/>
              </a:rPr>
              <a:t>до Закону України “Про будівельні норми” </a:t>
            </a:r>
            <a:r>
              <a:rPr lang="uk-UA" sz="2800" dirty="0" smtClean="0">
                <a:cs typeface="Times New Roman" panose="02020603050405020304" pitchFamily="18" charset="0"/>
              </a:rPr>
              <a:t>такі </a:t>
            </a:r>
            <a:r>
              <a:rPr lang="uk-UA" sz="2800" dirty="0">
                <a:cs typeface="Times New Roman" panose="02020603050405020304" pitchFamily="18" charset="0"/>
              </a:rPr>
              <a:t>зміни</a:t>
            </a:r>
            <a:r>
              <a:rPr lang="uk-UA" sz="2800" dirty="0" smtClean="0">
                <a:cs typeface="Times New Roman" panose="02020603050405020304" pitchFamily="18" charset="0"/>
              </a:rPr>
              <a:t>:</a:t>
            </a:r>
          </a:p>
          <a:p>
            <a:pPr>
              <a:lnSpc>
                <a:spcPct val="80000"/>
              </a:lnSpc>
              <a:spcBef>
                <a:spcPts val="1200"/>
              </a:spcBef>
              <a:buFont typeface="Wingdings" panose="05000000000000000000" pitchFamily="2" charset="2"/>
              <a:buChar char="Ø"/>
              <a:defRPr/>
            </a:pPr>
            <a:r>
              <a:rPr lang="uk-UA" sz="2800" dirty="0">
                <a:cs typeface="Times New Roman" panose="02020603050405020304" pitchFamily="18" charset="0"/>
              </a:rPr>
              <a:t>визнати такими, що втратили чинність частини друга та третя статті 11;</a:t>
            </a:r>
            <a:endParaRPr lang="ru-RU" sz="2800" dirty="0">
              <a:cs typeface="Times New Roman" panose="02020603050405020304" pitchFamily="18" charset="0"/>
            </a:endParaRPr>
          </a:p>
          <a:p>
            <a:pPr>
              <a:lnSpc>
                <a:spcPct val="80000"/>
              </a:lnSpc>
              <a:spcBef>
                <a:spcPts val="1200"/>
              </a:spcBef>
              <a:buFont typeface="Wingdings" panose="05000000000000000000" pitchFamily="2" charset="2"/>
              <a:buChar char="Ø"/>
              <a:defRPr/>
            </a:pPr>
            <a:r>
              <a:rPr lang="uk-UA" sz="2800" dirty="0">
                <a:cs typeface="Times New Roman" panose="02020603050405020304" pitchFamily="18" charset="0"/>
              </a:rPr>
              <a:t>частину четверту статті 11 викласти у такій редакції:</a:t>
            </a:r>
            <a:endParaRPr lang="ru-RU" sz="2800" dirty="0">
              <a:cs typeface="Times New Roman" panose="02020603050405020304" pitchFamily="18" charset="0"/>
            </a:endParaRPr>
          </a:p>
          <a:p>
            <a:pPr marL="0" indent="0">
              <a:lnSpc>
                <a:spcPct val="80000"/>
              </a:lnSpc>
              <a:spcBef>
                <a:spcPts val="1200"/>
              </a:spcBef>
              <a:buFont typeface="Wingdings" panose="05000000000000000000" pitchFamily="2" charset="2"/>
              <a:buNone/>
              <a:defRPr/>
            </a:pPr>
            <a:r>
              <a:rPr lang="uk-UA" sz="2800" dirty="0" smtClean="0">
                <a:cs typeface="Times New Roman" panose="02020603050405020304" pitchFamily="18" charset="0"/>
              </a:rPr>
              <a:t>«4</a:t>
            </a:r>
            <a:r>
              <a:rPr lang="uk-UA" sz="2800" dirty="0">
                <a:cs typeface="Times New Roman" panose="02020603050405020304" pitchFamily="18" charset="0"/>
              </a:rPr>
              <a:t>. У разі якщо у будівельних нормах є посилання на стандарти, то </a:t>
            </a:r>
            <a:r>
              <a:rPr lang="uk-UA" sz="2800" u="sng" dirty="0">
                <a:cs typeface="Times New Roman" panose="02020603050405020304" pitchFamily="18" charset="0"/>
              </a:rPr>
              <a:t>добровільне застосування цих стандартів</a:t>
            </a:r>
            <a:r>
              <a:rPr lang="uk-UA" sz="2800" dirty="0">
                <a:cs typeface="Times New Roman" panose="02020603050405020304" pitchFamily="18" charset="0"/>
              </a:rPr>
              <a:t> є доказовою базою виконання основних вимог до будівель та споруд, визначених законодавством.».</a:t>
            </a:r>
            <a:endParaRPr lang="ru-RU" sz="2800" dirty="0">
              <a:cs typeface="Times New Roman" panose="02020603050405020304" pitchFamily="18" charset="0"/>
            </a:endParaRPr>
          </a:p>
          <a:p>
            <a:pPr marL="0" indent="0" eaLnBrk="1" hangingPunct="1">
              <a:lnSpc>
                <a:spcPct val="80000"/>
              </a:lnSpc>
              <a:spcBef>
                <a:spcPts val="0"/>
              </a:spcBef>
              <a:buFont typeface="Wingdings" panose="05000000000000000000" pitchFamily="2" charset="2"/>
              <a:buNone/>
              <a:defRPr/>
            </a:pPr>
            <a:endParaRPr lang="uk-UA" sz="2800" dirty="0" smtClean="0">
              <a:effectLst/>
              <a:cs typeface="Times New Roman" panose="02020603050405020304" pitchFamily="18" charset="0"/>
            </a:endParaRPr>
          </a:p>
        </p:txBody>
      </p:sp>
      <p:sp>
        <p:nvSpPr>
          <p:cNvPr id="11267" name="Заголовок 1"/>
          <p:cNvSpPr>
            <a:spLocks noGrp="1"/>
          </p:cNvSpPr>
          <p:nvPr>
            <p:ph type="title"/>
          </p:nvPr>
        </p:nvSpPr>
        <p:spPr>
          <a:xfrm>
            <a:off x="1022350" y="260350"/>
            <a:ext cx="8208963" cy="1360488"/>
          </a:xfrm>
        </p:spPr>
        <p:txBody>
          <a:bodyPr/>
          <a:lstStyle/>
          <a:p>
            <a:pPr>
              <a:lnSpc>
                <a:spcPct val="80000"/>
              </a:lnSpc>
            </a:pPr>
            <a:r>
              <a:rPr lang="uk-UA" altLang="ru-RU" sz="3000" b="0" dirty="0" smtClean="0">
                <a:effectLst/>
                <a:cs typeface="Times New Roman" panose="02020603050405020304" pitchFamily="18" charset="0"/>
              </a:rPr>
              <a:t>Проект ЗУ «Про основні вимоги до будівель та споруд, а також умови для розміщення на ринку будівельних виробів, гармонізовані з нормами законодавства Європейського Союзу»</a:t>
            </a:r>
            <a:endParaRPr lang="ru-RU" altLang="ru-RU" sz="3000" b="0" dirty="0" smtClean="0">
              <a:effectLst/>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pPr>
              <a:defRPr/>
            </a:pPr>
            <a:fld id="{E3598FF0-9459-4C72-AC47-260B59A0D032}" type="slidenum">
              <a:rPr lang="ru-RU" smtClean="0"/>
              <a:pPr>
                <a:defRPr/>
              </a:pPr>
              <a:t>51</a:t>
            </a:fld>
            <a:endParaRPr lang="ru-RU"/>
          </a:p>
        </p:txBody>
      </p:sp>
    </p:spTree>
    <p:extLst>
      <p:ext uri="{BB962C8B-B14F-4D97-AF65-F5344CB8AC3E}">
        <p14:creationId xmlns:p14="http://schemas.microsoft.com/office/powerpoint/2010/main" val="7977615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Box 2"/>
          <p:cNvSpPr txBox="1">
            <a:spLocks noChangeArrowheads="1"/>
          </p:cNvSpPr>
          <p:nvPr/>
        </p:nvSpPr>
        <p:spPr bwMode="auto">
          <a:xfrm>
            <a:off x="827088" y="0"/>
            <a:ext cx="8429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ts val="2400"/>
              </a:lnSpc>
              <a:spcBef>
                <a:spcPts val="1200"/>
              </a:spcBef>
            </a:pPr>
            <a:r>
              <a:rPr lang="uk-UA" altLang="uk-UA" sz="2400">
                <a:latin typeface="Times New Roman" panose="02020603050405020304" pitchFamily="18" charset="0"/>
                <a:cs typeface="Times New Roman" panose="02020603050405020304" pitchFamily="18" charset="0"/>
              </a:rPr>
              <a:t>Стаття 96</a:t>
            </a:r>
            <a:r>
              <a:rPr lang="uk-UA" altLang="uk-UA" sz="2400" baseline="30000">
                <a:latin typeface="Times New Roman" panose="02020603050405020304" pitchFamily="18" charset="0"/>
                <a:cs typeface="Times New Roman" panose="02020603050405020304" pitchFamily="18" charset="0"/>
              </a:rPr>
              <a:t>1</a:t>
            </a:r>
            <a:r>
              <a:rPr lang="uk-UA" altLang="uk-UA" sz="2400">
                <a:latin typeface="Times New Roman" panose="02020603050405020304" pitchFamily="18" charset="0"/>
                <a:cs typeface="Times New Roman" panose="02020603050405020304" pitchFamily="18" charset="0"/>
              </a:rPr>
              <a:t>. Порушення законодавства під час планування і забудови територій</a:t>
            </a:r>
          </a:p>
        </p:txBody>
      </p:sp>
      <p:graphicFrame>
        <p:nvGraphicFramePr>
          <p:cNvPr id="4" name="Таблица 3"/>
          <p:cNvGraphicFramePr>
            <a:graphicFrameLocks noGrp="1"/>
          </p:cNvGraphicFramePr>
          <p:nvPr>
            <p:extLst>
              <p:ext uri="{D42A27DB-BD31-4B8C-83A1-F6EECF244321}">
                <p14:modId xmlns:p14="http://schemas.microsoft.com/office/powerpoint/2010/main" val="2325040639"/>
              </p:ext>
            </p:extLst>
          </p:nvPr>
        </p:nvGraphicFramePr>
        <p:xfrm>
          <a:off x="0" y="688974"/>
          <a:ext cx="9905999" cy="6170361"/>
        </p:xfrm>
        <a:graphic>
          <a:graphicData uri="http://schemas.openxmlformats.org/drawingml/2006/table">
            <a:tbl>
              <a:tblPr firstRow="1" bandRow="1">
                <a:tableStyleId>{5C22544A-7EE6-4342-B048-85BDC9FD1C3A}</a:tableStyleId>
              </a:tblPr>
              <a:tblGrid>
                <a:gridCol w="7574507"/>
                <a:gridCol w="1105469"/>
                <a:gridCol w="1226023"/>
              </a:tblGrid>
              <a:tr h="365493">
                <a:tc rowSpan="2">
                  <a:txBody>
                    <a:bodyPr/>
                    <a:lstStyle/>
                    <a:p>
                      <a:pPr algn="ctr"/>
                      <a:r>
                        <a:rPr lang="uk-UA" sz="2000" b="0" dirty="0" smtClean="0">
                          <a:solidFill>
                            <a:schemeClr val="bg1"/>
                          </a:solidFill>
                          <a:effectLst/>
                        </a:rPr>
                        <a:t>Порушення</a:t>
                      </a:r>
                      <a:endParaRPr lang="uk-UA" sz="2000" b="0" dirty="0">
                        <a:solidFill>
                          <a:schemeClr val="bg1"/>
                        </a:solidFill>
                        <a:effectLst/>
                      </a:endParaRPr>
                    </a:p>
                  </a:txBody>
                  <a:tcPr marL="91439" marR="91439" marT="45723" marB="45723" anchor="ctr"/>
                </a:tc>
                <a:tc gridSpan="2">
                  <a:txBody>
                    <a:bodyPr/>
                    <a:lstStyle/>
                    <a:p>
                      <a:pPr algn="ctr">
                        <a:lnSpc>
                          <a:spcPct val="70000"/>
                        </a:lnSpc>
                      </a:pPr>
                      <a:r>
                        <a:rPr lang="uk-UA" sz="2000" b="0" dirty="0" smtClean="0">
                          <a:solidFill>
                            <a:schemeClr val="bg1"/>
                          </a:solidFill>
                          <a:effectLst/>
                          <a:latin typeface="Times New Roman" pitchFamily="18" charset="0"/>
                          <a:cs typeface="Times New Roman" pitchFamily="18" charset="0"/>
                        </a:rPr>
                        <a:t>Штраф (</a:t>
                      </a:r>
                      <a:r>
                        <a:rPr lang="uk-UA" sz="2000" b="0" dirty="0" err="1" smtClean="0">
                          <a:solidFill>
                            <a:schemeClr val="bg1"/>
                          </a:solidFill>
                          <a:effectLst/>
                          <a:latin typeface="Times New Roman" pitchFamily="18" charset="0"/>
                          <a:cs typeface="Times New Roman" pitchFamily="18" charset="0"/>
                        </a:rPr>
                        <a:t>неоп.мін</a:t>
                      </a:r>
                      <a:r>
                        <a:rPr lang="uk-UA" sz="2000" b="0" dirty="0" smtClean="0">
                          <a:solidFill>
                            <a:schemeClr val="bg1"/>
                          </a:solidFill>
                          <a:effectLst/>
                          <a:latin typeface="Times New Roman" pitchFamily="18" charset="0"/>
                          <a:cs typeface="Times New Roman" pitchFamily="18" charset="0"/>
                        </a:rPr>
                        <a:t>.)</a:t>
                      </a:r>
                      <a:endParaRPr lang="uk-UA" sz="2000" b="0" dirty="0">
                        <a:solidFill>
                          <a:schemeClr val="bg1"/>
                        </a:solidFill>
                        <a:effectLst/>
                        <a:latin typeface="Times New Roman" pitchFamily="18" charset="0"/>
                        <a:cs typeface="Times New Roman" pitchFamily="18" charset="0"/>
                      </a:endParaRPr>
                    </a:p>
                  </a:txBody>
                  <a:tcPr marL="91439" marR="91439" marT="45723" marB="45723" anchor="ctr"/>
                </a:tc>
                <a:tc hMerge="1">
                  <a:txBody>
                    <a:bodyPr/>
                    <a:lstStyle/>
                    <a:p>
                      <a:endParaRPr lang="uk-UA" dirty="0"/>
                    </a:p>
                  </a:txBody>
                  <a:tcPr/>
                </a:tc>
              </a:tr>
              <a:tr h="365493">
                <a:tc vMerge="1">
                  <a:txBody>
                    <a:bodyPr/>
                    <a:lstStyle/>
                    <a:p>
                      <a:endParaRPr lang="uk-UA" dirty="0"/>
                    </a:p>
                  </a:txBody>
                  <a:tcPr/>
                </a:tc>
                <a:tc>
                  <a:txBody>
                    <a:bodyPr/>
                    <a:lstStyle/>
                    <a:p>
                      <a:pPr>
                        <a:lnSpc>
                          <a:spcPct val="70000"/>
                        </a:lnSpc>
                      </a:pPr>
                      <a:r>
                        <a:rPr lang="uk-UA" sz="2000" b="0" dirty="0" smtClean="0">
                          <a:effectLst/>
                          <a:latin typeface="Times New Roman" pitchFamily="18" charset="0"/>
                          <a:cs typeface="Times New Roman" pitchFamily="18" charset="0"/>
                        </a:rPr>
                        <a:t>1-й раз</a:t>
                      </a:r>
                      <a:endParaRPr lang="uk-UA" sz="2000" b="0" dirty="0">
                        <a:effectLst/>
                        <a:latin typeface="Times New Roman" pitchFamily="18" charset="0"/>
                        <a:cs typeface="Times New Roman" pitchFamily="18" charset="0"/>
                      </a:endParaRPr>
                    </a:p>
                  </a:txBody>
                  <a:tcPr marL="91439" marR="91439" marT="45723" marB="45723"/>
                </a:tc>
                <a:tc>
                  <a:txBody>
                    <a:bodyPr/>
                    <a:lstStyle/>
                    <a:p>
                      <a:pPr>
                        <a:lnSpc>
                          <a:spcPct val="70000"/>
                        </a:lnSpc>
                      </a:pPr>
                      <a:r>
                        <a:rPr lang="uk-UA" sz="2000" b="0" dirty="0" smtClean="0">
                          <a:effectLst/>
                          <a:latin typeface="Times New Roman" pitchFamily="18" charset="0"/>
                          <a:cs typeface="Times New Roman" pitchFamily="18" charset="0"/>
                        </a:rPr>
                        <a:t>повторно</a:t>
                      </a:r>
                      <a:endParaRPr lang="uk-UA" sz="2000" b="0" dirty="0">
                        <a:effectLst/>
                        <a:latin typeface="Times New Roman" pitchFamily="18" charset="0"/>
                        <a:cs typeface="Times New Roman" pitchFamily="18" charset="0"/>
                      </a:endParaRPr>
                    </a:p>
                  </a:txBody>
                  <a:tcPr marL="91439" marR="91439" marT="45723" marB="45723"/>
                </a:tc>
              </a:tr>
              <a:tr h="3592281">
                <a:tc>
                  <a:txBody>
                    <a:bodyPr/>
                    <a:lstStyle/>
                    <a:p>
                      <a:pPr>
                        <a:lnSpc>
                          <a:spcPct val="80000"/>
                        </a:lnSpc>
                      </a:pPr>
                      <a:r>
                        <a:rPr lang="uk-UA" sz="2400" u="sng" kern="1200" dirty="0" smtClean="0">
                          <a:solidFill>
                            <a:schemeClr val="dk1"/>
                          </a:solidFill>
                          <a:latin typeface="Times New Roman" pitchFamily="18" charset="0"/>
                          <a:ea typeface="+mn-ea"/>
                          <a:cs typeface="Times New Roman" pitchFamily="18" charset="0"/>
                        </a:rPr>
                        <a:t>Передача замовнику </a:t>
                      </a:r>
                      <a:r>
                        <a:rPr lang="uk-UA" sz="2400" b="1" u="sng" kern="1200" dirty="0" smtClean="0">
                          <a:solidFill>
                            <a:schemeClr val="dk1"/>
                          </a:solidFill>
                          <a:latin typeface="Times New Roman" pitchFamily="18" charset="0"/>
                          <a:ea typeface="+mn-ea"/>
                          <a:cs typeface="Times New Roman" pitchFamily="18" charset="0"/>
                        </a:rPr>
                        <a:t>проектної документації </a:t>
                      </a:r>
                      <a:r>
                        <a:rPr lang="uk-UA" sz="2400" u="none" kern="1200" dirty="0" smtClean="0">
                          <a:solidFill>
                            <a:schemeClr val="dk1"/>
                          </a:solidFill>
                          <a:latin typeface="Times New Roman" pitchFamily="18" charset="0"/>
                          <a:ea typeface="+mn-ea"/>
                          <a:cs typeface="Times New Roman" pitchFamily="18" charset="0"/>
                        </a:rPr>
                        <a:t>для виконання будівельних робіт на об'єкті, </a:t>
                      </a:r>
                      <a:r>
                        <a:rPr lang="uk-UA" sz="2400" b="1" u="sng" kern="1200" dirty="0" smtClean="0">
                          <a:solidFill>
                            <a:schemeClr val="dk1"/>
                          </a:solidFill>
                          <a:latin typeface="Times New Roman" pitchFamily="18" charset="0"/>
                          <a:ea typeface="+mn-ea"/>
                          <a:cs typeface="Times New Roman" pitchFamily="18" charset="0"/>
                        </a:rPr>
                        <a:t>розробленої з порушенням вимог</a:t>
                      </a:r>
                      <a:r>
                        <a:rPr lang="uk-UA" sz="2400" b="1" u="none" kern="1200" dirty="0" smtClean="0">
                          <a:solidFill>
                            <a:schemeClr val="dk1"/>
                          </a:solidFill>
                          <a:latin typeface="Times New Roman" pitchFamily="18" charset="0"/>
                          <a:ea typeface="+mn-ea"/>
                          <a:cs typeface="Times New Roman" pitchFamily="18" charset="0"/>
                        </a:rPr>
                        <a:t> </a:t>
                      </a:r>
                      <a:r>
                        <a:rPr lang="uk-UA" sz="2400" u="none" kern="1200" dirty="0" smtClean="0">
                          <a:solidFill>
                            <a:schemeClr val="dk1"/>
                          </a:solidFill>
                          <a:latin typeface="Times New Roman" pitchFamily="18" charset="0"/>
                          <a:ea typeface="+mn-ea"/>
                          <a:cs typeface="Times New Roman" pitchFamily="18" charset="0"/>
                        </a:rPr>
                        <a:t>законодавства, містобудівної документації, вихідних даних для проектування об'єктів містобудування, </a:t>
                      </a:r>
                      <a:r>
                        <a:rPr lang="uk-UA" sz="2400" b="1" u="sng" kern="1200" dirty="0" smtClean="0">
                          <a:solidFill>
                            <a:schemeClr val="dk1"/>
                          </a:solidFill>
                          <a:latin typeface="Times New Roman" pitchFamily="18" charset="0"/>
                          <a:ea typeface="+mn-ea"/>
                          <a:cs typeface="Times New Roman" pitchFamily="18" charset="0"/>
                        </a:rPr>
                        <a:t>будівельних норм, державних стандартів і правил</a:t>
                      </a:r>
                      <a:r>
                        <a:rPr lang="uk-UA" sz="2400" u="none" kern="1200" dirty="0" smtClean="0">
                          <a:solidFill>
                            <a:schemeClr val="dk1"/>
                          </a:solidFill>
                          <a:latin typeface="Times New Roman" pitchFamily="18" charset="0"/>
                          <a:ea typeface="+mn-ea"/>
                          <a:cs typeface="Times New Roman" pitchFamily="18" charset="0"/>
                        </a:rPr>
                        <a:t>, у тому числі щодо створення безперешкодного життєвого середовища для осіб з обмеженими фізичними можливостями та інших маломобільних груп населення, передбачення приладів обліку води і теплової енергії, а також заниження категорії складності об'єкта будівництва -</a:t>
                      </a:r>
                      <a:endParaRPr lang="uk-UA" sz="2400" u="none" dirty="0">
                        <a:latin typeface="Times New Roman" pitchFamily="18" charset="0"/>
                        <a:cs typeface="Times New Roman" pitchFamily="18" charset="0"/>
                      </a:endParaRPr>
                    </a:p>
                  </a:txBody>
                  <a:tcPr marL="91439" marR="91439" marT="45723" marB="45723"/>
                </a:tc>
                <a:tc>
                  <a:txBody>
                    <a:bodyPr/>
                    <a:lstStyle/>
                    <a:p>
                      <a:pPr algn="ctr"/>
                      <a:r>
                        <a:rPr lang="uk-UA" sz="2400" dirty="0" smtClean="0">
                          <a:latin typeface="Times New Roman" pitchFamily="18" charset="0"/>
                          <a:cs typeface="Times New Roman" pitchFamily="18" charset="0"/>
                        </a:rPr>
                        <a:t>900-1000</a:t>
                      </a:r>
                      <a:endParaRPr lang="uk-UA" sz="2400" dirty="0">
                        <a:latin typeface="Times New Roman" pitchFamily="18" charset="0"/>
                        <a:cs typeface="Times New Roman" pitchFamily="18" charset="0"/>
                      </a:endParaRPr>
                    </a:p>
                  </a:txBody>
                  <a:tcPr marL="91439" marR="91439"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400" dirty="0" smtClean="0">
                          <a:latin typeface="Times New Roman" pitchFamily="18" charset="0"/>
                          <a:cs typeface="Times New Roman" pitchFamily="18" charset="0"/>
                        </a:rPr>
                        <a:t>1500-1700</a:t>
                      </a:r>
                    </a:p>
                  </a:txBody>
                  <a:tcPr marL="91439" marR="91439" marT="45723" marB="45723"/>
                </a:tc>
              </a:tr>
              <a:tr h="1845758">
                <a:tc>
                  <a:txBody>
                    <a:bodyPr/>
                    <a:lstStyle/>
                    <a:p>
                      <a:pPr>
                        <a:lnSpc>
                          <a:spcPct val="80000"/>
                        </a:lnSpc>
                        <a:spcBef>
                          <a:spcPts val="1200"/>
                        </a:spcBef>
                      </a:pPr>
                      <a:r>
                        <a:rPr lang="uk-UA" sz="2400" dirty="0" smtClean="0">
                          <a:latin typeface="Times New Roman" pitchFamily="18" charset="0"/>
                          <a:cs typeface="Times New Roman" pitchFamily="18" charset="0"/>
                        </a:rPr>
                        <a:t>тягнуть за собою накладення штрафу на головного архітектора проекту, головного інженера проекту, експерта, </a:t>
                      </a:r>
                      <a:r>
                        <a:rPr lang="uk-UA" sz="2400" u="none" dirty="0" smtClean="0">
                          <a:latin typeface="Times New Roman" pitchFamily="18" charset="0"/>
                          <a:cs typeface="Times New Roman" pitchFamily="18" charset="0"/>
                        </a:rPr>
                        <a:t>інших відповідальних виконавців окремих видів робіт </a:t>
                      </a:r>
                      <a:r>
                        <a:rPr lang="uk-UA" sz="2400" dirty="0" smtClean="0">
                          <a:latin typeface="Times New Roman" pitchFamily="18" charset="0"/>
                          <a:cs typeface="Times New Roman" pitchFamily="18" charset="0"/>
                        </a:rPr>
                        <a:t>(послуг), пов’язаних із створенням об’єктів архітектури, які мають відповідний кваліфікаційний сертифікат</a:t>
                      </a:r>
                      <a:endParaRPr lang="uk-UA" sz="2400" dirty="0">
                        <a:latin typeface="Times New Roman" pitchFamily="18" charset="0"/>
                        <a:cs typeface="Times New Roman" pitchFamily="18" charset="0"/>
                      </a:endParaRPr>
                    </a:p>
                  </a:txBody>
                  <a:tcPr marL="91439" marR="91439" marT="45723" marB="45723"/>
                </a:tc>
                <a:tc>
                  <a:txBody>
                    <a:bodyPr/>
                    <a:lstStyle/>
                    <a:p>
                      <a:pPr algn="ctr"/>
                      <a:endParaRPr lang="uk-UA" sz="1800" dirty="0">
                        <a:latin typeface="Times New Roman" pitchFamily="18" charset="0"/>
                        <a:cs typeface="Times New Roman" pitchFamily="18" charset="0"/>
                      </a:endParaRPr>
                    </a:p>
                  </a:txBody>
                  <a:tcPr marL="91439" marR="91439"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uk-UA" sz="1800" dirty="0" smtClean="0">
                        <a:latin typeface="Times New Roman" pitchFamily="18" charset="0"/>
                        <a:cs typeface="Times New Roman" pitchFamily="18" charset="0"/>
                      </a:endParaRPr>
                    </a:p>
                  </a:txBody>
                  <a:tcPr marL="91439" marR="91439" marT="45723" marB="45723"/>
                </a:tc>
              </a:tr>
            </a:tbl>
          </a:graphicData>
        </a:graphic>
      </p:graphicFrame>
    </p:spTree>
    <p:extLst>
      <p:ext uri="{BB962C8B-B14F-4D97-AF65-F5344CB8AC3E}">
        <p14:creationId xmlns:p14="http://schemas.microsoft.com/office/powerpoint/2010/main" val="7393373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Box 1"/>
          <p:cNvSpPr txBox="1">
            <a:spLocks noChangeArrowheads="1"/>
          </p:cNvSpPr>
          <p:nvPr/>
        </p:nvSpPr>
        <p:spPr bwMode="auto">
          <a:xfrm>
            <a:off x="0" y="0"/>
            <a:ext cx="95234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uk-UA" altLang="uk-UA" sz="3200" u="sng">
                <a:latin typeface="Times New Roman" panose="02020603050405020304" pitchFamily="18" charset="0"/>
                <a:cs typeface="Times New Roman" panose="02020603050405020304" pitchFamily="18" charset="0"/>
              </a:rPr>
              <a:t>Кодекс України про адміністративні правопорушення </a:t>
            </a:r>
            <a:endParaRPr lang="ru-RU" altLang="uk-UA" sz="3200" u="sng">
              <a:latin typeface="Times New Roman" panose="02020603050405020304" pitchFamily="18" charset="0"/>
              <a:cs typeface="Times New Roman" panose="02020603050405020304" pitchFamily="18" charset="0"/>
            </a:endParaRPr>
          </a:p>
        </p:txBody>
      </p:sp>
      <p:sp>
        <p:nvSpPr>
          <p:cNvPr id="92163" name="TextBox 2"/>
          <p:cNvSpPr txBox="1">
            <a:spLocks noChangeArrowheads="1"/>
          </p:cNvSpPr>
          <p:nvPr/>
        </p:nvSpPr>
        <p:spPr bwMode="auto">
          <a:xfrm>
            <a:off x="856302" y="729539"/>
            <a:ext cx="8429625"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ts val="2400"/>
              </a:lnSpc>
              <a:spcBef>
                <a:spcPts val="1200"/>
              </a:spcBef>
            </a:pPr>
            <a:r>
              <a:rPr lang="uk-UA" altLang="uk-UA" sz="2400" dirty="0">
                <a:latin typeface="Times New Roman" panose="02020603050405020304" pitchFamily="18" charset="0"/>
                <a:cs typeface="Times New Roman" panose="02020603050405020304" pitchFamily="18" charset="0"/>
              </a:rPr>
              <a:t>Стаття 96. Порушення вимог законодавства, будівельних норм, державних стандартів і правил під час будівництва</a:t>
            </a:r>
          </a:p>
        </p:txBody>
      </p:sp>
      <p:graphicFrame>
        <p:nvGraphicFramePr>
          <p:cNvPr id="4" name="Таблица 3"/>
          <p:cNvGraphicFramePr>
            <a:graphicFrameLocks noGrp="1"/>
          </p:cNvGraphicFramePr>
          <p:nvPr>
            <p:extLst>
              <p:ext uri="{D42A27DB-BD31-4B8C-83A1-F6EECF244321}">
                <p14:modId xmlns:p14="http://schemas.microsoft.com/office/powerpoint/2010/main" val="505546045"/>
              </p:ext>
            </p:extLst>
          </p:nvPr>
        </p:nvGraphicFramePr>
        <p:xfrm>
          <a:off x="95534" y="1633396"/>
          <a:ext cx="9662614" cy="4952485"/>
        </p:xfrm>
        <a:graphic>
          <a:graphicData uri="http://schemas.openxmlformats.org/drawingml/2006/table">
            <a:tbl>
              <a:tblPr firstRow="1" bandRow="1">
                <a:tableStyleId>{5C22544A-7EE6-4342-B048-85BDC9FD1C3A}</a:tableStyleId>
              </a:tblPr>
              <a:tblGrid>
                <a:gridCol w="6598859"/>
                <a:gridCol w="1571157"/>
                <a:gridCol w="1492598"/>
              </a:tblGrid>
              <a:tr h="387242">
                <a:tc rowSpan="2">
                  <a:txBody>
                    <a:bodyPr/>
                    <a:lstStyle/>
                    <a:p>
                      <a:pPr algn="ctr"/>
                      <a:r>
                        <a:rPr lang="uk-UA" sz="2000" b="0" dirty="0" smtClean="0">
                          <a:effectLst/>
                        </a:rPr>
                        <a:t>Порушення</a:t>
                      </a:r>
                      <a:endParaRPr lang="uk-UA" sz="2000" b="0" dirty="0">
                        <a:effectLst/>
                      </a:endParaRPr>
                    </a:p>
                  </a:txBody>
                  <a:tcPr marL="91439" marR="91439" marT="45724" marB="45724" anchor="ctr"/>
                </a:tc>
                <a:tc gridSpan="2">
                  <a:txBody>
                    <a:bodyPr/>
                    <a:lstStyle/>
                    <a:p>
                      <a:pPr algn="ctr">
                        <a:lnSpc>
                          <a:spcPct val="70000"/>
                        </a:lnSpc>
                      </a:pPr>
                      <a:r>
                        <a:rPr lang="uk-UA" sz="2000" b="0" dirty="0" smtClean="0">
                          <a:effectLst/>
                          <a:latin typeface="Times New Roman" pitchFamily="18" charset="0"/>
                          <a:cs typeface="Times New Roman" pitchFamily="18" charset="0"/>
                        </a:rPr>
                        <a:t>Штраф (</a:t>
                      </a:r>
                      <a:r>
                        <a:rPr lang="uk-UA" sz="2000" b="0" dirty="0" err="1" smtClean="0">
                          <a:effectLst/>
                          <a:latin typeface="Times New Roman" pitchFamily="18" charset="0"/>
                          <a:cs typeface="Times New Roman" pitchFamily="18" charset="0"/>
                        </a:rPr>
                        <a:t>неоп.мін</a:t>
                      </a:r>
                      <a:r>
                        <a:rPr lang="uk-UA" sz="2000" b="0" dirty="0" smtClean="0">
                          <a:effectLst/>
                          <a:latin typeface="Times New Roman" pitchFamily="18" charset="0"/>
                          <a:cs typeface="Times New Roman" pitchFamily="18" charset="0"/>
                        </a:rPr>
                        <a:t>.)</a:t>
                      </a:r>
                      <a:endParaRPr lang="uk-UA" sz="2000" b="0" dirty="0">
                        <a:effectLst/>
                        <a:latin typeface="Times New Roman" pitchFamily="18" charset="0"/>
                        <a:cs typeface="Times New Roman" pitchFamily="18" charset="0"/>
                      </a:endParaRPr>
                    </a:p>
                  </a:txBody>
                  <a:tcPr marL="91439" marR="91439" marT="45724" marB="45724" anchor="ctr"/>
                </a:tc>
                <a:tc hMerge="1">
                  <a:txBody>
                    <a:bodyPr/>
                    <a:lstStyle/>
                    <a:p>
                      <a:endParaRPr lang="uk-UA" dirty="0"/>
                    </a:p>
                  </a:txBody>
                  <a:tcPr/>
                </a:tc>
              </a:tr>
              <a:tr h="387242">
                <a:tc vMerge="1">
                  <a:txBody>
                    <a:bodyPr/>
                    <a:lstStyle/>
                    <a:p>
                      <a:endParaRPr lang="uk-UA" dirty="0"/>
                    </a:p>
                  </a:txBody>
                  <a:tcPr/>
                </a:tc>
                <a:tc>
                  <a:txBody>
                    <a:bodyPr/>
                    <a:lstStyle/>
                    <a:p>
                      <a:pPr>
                        <a:lnSpc>
                          <a:spcPct val="70000"/>
                        </a:lnSpc>
                      </a:pPr>
                      <a:r>
                        <a:rPr lang="uk-UA" sz="2000" b="0" dirty="0" smtClean="0">
                          <a:effectLst/>
                          <a:latin typeface="Times New Roman" pitchFamily="18" charset="0"/>
                          <a:cs typeface="Times New Roman" pitchFamily="18" charset="0"/>
                        </a:rPr>
                        <a:t>громадяни</a:t>
                      </a:r>
                      <a:endParaRPr lang="uk-UA" sz="2000" b="0" dirty="0">
                        <a:effectLst/>
                        <a:latin typeface="Times New Roman" pitchFamily="18" charset="0"/>
                        <a:cs typeface="Times New Roman" pitchFamily="18" charset="0"/>
                      </a:endParaRPr>
                    </a:p>
                  </a:txBody>
                  <a:tcPr marL="91439" marR="91439" marT="45724" marB="45724"/>
                </a:tc>
                <a:tc>
                  <a:txBody>
                    <a:bodyPr/>
                    <a:lstStyle/>
                    <a:p>
                      <a:pPr>
                        <a:lnSpc>
                          <a:spcPct val="70000"/>
                        </a:lnSpc>
                      </a:pPr>
                      <a:r>
                        <a:rPr lang="uk-UA" sz="2000" b="0" dirty="0" smtClean="0">
                          <a:effectLst/>
                          <a:latin typeface="Times New Roman" pitchFamily="18" charset="0"/>
                          <a:cs typeface="Times New Roman" pitchFamily="18" charset="0"/>
                        </a:rPr>
                        <a:t>посадовці</a:t>
                      </a:r>
                      <a:endParaRPr lang="uk-UA" sz="2000" b="0" dirty="0">
                        <a:effectLst/>
                        <a:latin typeface="Times New Roman" pitchFamily="18" charset="0"/>
                        <a:cs typeface="Times New Roman" pitchFamily="18" charset="0"/>
                      </a:endParaRPr>
                    </a:p>
                  </a:txBody>
                  <a:tcPr marL="91439" marR="91439" marT="45724" marB="45724"/>
                </a:tc>
              </a:tr>
              <a:tr h="1554605">
                <a:tc>
                  <a:txBody>
                    <a:bodyPr/>
                    <a:lstStyle/>
                    <a:p>
                      <a:pPr marL="0" marR="0" indent="0" algn="l" defTabSz="914400" rtl="0" eaLnBrk="1" fontAlgn="auto" latinLnBrk="0" hangingPunct="1">
                        <a:lnSpc>
                          <a:spcPct val="80000"/>
                        </a:lnSpc>
                        <a:spcBef>
                          <a:spcPts val="0"/>
                        </a:spcBef>
                        <a:spcAft>
                          <a:spcPts val="0"/>
                        </a:spcAft>
                        <a:buClrTx/>
                        <a:buSzTx/>
                        <a:buFontTx/>
                        <a:buNone/>
                        <a:tabLst/>
                        <a:defRPr/>
                      </a:pPr>
                      <a:r>
                        <a:rPr lang="uk-UA" sz="2400" u="sng" kern="1200" dirty="0" smtClean="0">
                          <a:solidFill>
                            <a:schemeClr val="dk1"/>
                          </a:solidFill>
                          <a:latin typeface="Times New Roman" pitchFamily="18" charset="0"/>
                          <a:ea typeface="+mn-ea"/>
                          <a:cs typeface="Times New Roman" pitchFamily="18" charset="0"/>
                        </a:rPr>
                        <a:t>вимог</a:t>
                      </a:r>
                      <a:r>
                        <a:rPr lang="uk-UA" sz="2400" kern="1200" dirty="0" smtClean="0">
                          <a:solidFill>
                            <a:schemeClr val="dk1"/>
                          </a:solidFill>
                          <a:latin typeface="Times New Roman" pitchFamily="18" charset="0"/>
                          <a:ea typeface="+mn-ea"/>
                          <a:cs typeface="Times New Roman" pitchFamily="18" charset="0"/>
                        </a:rPr>
                        <a:t> законодавства, будівельних норм, державних стандартів і правил та затверджених проектних рішень </a:t>
                      </a:r>
                      <a:r>
                        <a:rPr lang="uk-UA" sz="2400" u="sng" kern="1200" dirty="0" smtClean="0">
                          <a:solidFill>
                            <a:schemeClr val="dk1"/>
                          </a:solidFill>
                          <a:latin typeface="Times New Roman" pitchFamily="18" charset="0"/>
                          <a:ea typeface="+mn-ea"/>
                          <a:cs typeface="Times New Roman" pitchFamily="18" charset="0"/>
                        </a:rPr>
                        <a:t>під час </a:t>
                      </a:r>
                      <a:r>
                        <a:rPr lang="uk-UA" sz="2400" kern="1200" dirty="0" smtClean="0">
                          <a:solidFill>
                            <a:schemeClr val="dk1"/>
                          </a:solidFill>
                          <a:latin typeface="Times New Roman" pitchFamily="18" charset="0"/>
                          <a:ea typeface="+mn-ea"/>
                          <a:cs typeface="Times New Roman" pitchFamily="18" charset="0"/>
                        </a:rPr>
                        <a:t>будівництва, </a:t>
                      </a:r>
                      <a:r>
                        <a:rPr lang="uk-UA" sz="2400" u="sng" kern="1200" dirty="0" smtClean="0">
                          <a:solidFill>
                            <a:schemeClr val="dk1"/>
                          </a:solidFill>
                          <a:latin typeface="Times New Roman" pitchFamily="18" charset="0"/>
                          <a:ea typeface="+mn-ea"/>
                          <a:cs typeface="Times New Roman" pitchFamily="18" charset="0"/>
                        </a:rPr>
                        <a:t>реконструкції</a:t>
                      </a:r>
                      <a:r>
                        <a:rPr lang="uk-UA" sz="2400" kern="1200" dirty="0" smtClean="0">
                          <a:solidFill>
                            <a:schemeClr val="dk1"/>
                          </a:solidFill>
                          <a:latin typeface="Times New Roman" pitchFamily="18" charset="0"/>
                          <a:ea typeface="+mn-ea"/>
                          <a:cs typeface="Times New Roman" pitchFamily="18" charset="0"/>
                        </a:rPr>
                        <a:t>, реставрації, </a:t>
                      </a:r>
                      <a:r>
                        <a:rPr lang="uk-UA" sz="2400" u="sng" kern="1200" dirty="0" smtClean="0">
                          <a:solidFill>
                            <a:schemeClr val="dk1"/>
                          </a:solidFill>
                          <a:latin typeface="Times New Roman" pitchFamily="18" charset="0"/>
                          <a:ea typeface="+mn-ea"/>
                          <a:cs typeface="Times New Roman" pitchFamily="18" charset="0"/>
                        </a:rPr>
                        <a:t>капітального ремонту </a:t>
                      </a:r>
                      <a:r>
                        <a:rPr lang="uk-UA" sz="2400" kern="1200" dirty="0" smtClean="0">
                          <a:solidFill>
                            <a:schemeClr val="dk1"/>
                          </a:solidFill>
                          <a:latin typeface="Times New Roman" pitchFamily="18" charset="0"/>
                          <a:ea typeface="+mn-ea"/>
                          <a:cs typeface="Times New Roman" pitchFamily="18" charset="0"/>
                        </a:rPr>
                        <a:t>об’єктів чи споруд</a:t>
                      </a:r>
                      <a:r>
                        <a:rPr lang="uk-UA" sz="2400" b="1" kern="1200" dirty="0" smtClean="0">
                          <a:solidFill>
                            <a:schemeClr val="dk1"/>
                          </a:solidFill>
                          <a:latin typeface="Times New Roman" pitchFamily="18" charset="0"/>
                          <a:ea typeface="+mn-ea"/>
                          <a:cs typeface="Times New Roman" pitchFamily="18" charset="0"/>
                        </a:rPr>
                        <a:t> </a:t>
                      </a:r>
                      <a:endParaRPr lang="uk-UA" sz="2400" kern="1200" dirty="0" smtClean="0">
                        <a:solidFill>
                          <a:schemeClr val="dk1"/>
                        </a:solidFill>
                        <a:latin typeface="Times New Roman" pitchFamily="18" charset="0"/>
                        <a:ea typeface="+mn-ea"/>
                        <a:cs typeface="Times New Roman" pitchFamily="18" charset="0"/>
                      </a:endParaRPr>
                    </a:p>
                  </a:txBody>
                  <a:tcPr marL="91439" marR="91439" marT="45724" marB="45724"/>
                </a:tc>
                <a:tc>
                  <a:txBody>
                    <a:bodyPr/>
                    <a:lstStyle/>
                    <a:p>
                      <a:pPr algn="ctr"/>
                      <a:r>
                        <a:rPr lang="uk-UA" sz="2400" dirty="0" smtClean="0">
                          <a:latin typeface="Times New Roman" pitchFamily="18" charset="0"/>
                          <a:cs typeface="Times New Roman" pitchFamily="18" charset="0"/>
                        </a:rPr>
                        <a:t>10-50</a:t>
                      </a:r>
                      <a:endParaRPr lang="uk-UA" sz="2400" dirty="0">
                        <a:latin typeface="Times New Roman" pitchFamily="18" charset="0"/>
                        <a:cs typeface="Times New Roman" pitchFamily="18" charset="0"/>
                      </a:endParaRPr>
                    </a:p>
                  </a:txBody>
                  <a:tcPr marL="91439" marR="91439" marT="45724" marB="45724"/>
                </a:tc>
                <a:tc>
                  <a:txBody>
                    <a:bodyPr/>
                    <a:lstStyle/>
                    <a:p>
                      <a:pPr algn="ctr"/>
                      <a:r>
                        <a:rPr lang="uk-UA" sz="2400" dirty="0" smtClean="0">
                          <a:latin typeface="Times New Roman" pitchFamily="18" charset="0"/>
                          <a:cs typeface="Times New Roman" pitchFamily="18" charset="0"/>
                        </a:rPr>
                        <a:t>50-100</a:t>
                      </a:r>
                      <a:endParaRPr lang="uk-UA" sz="2400" dirty="0">
                        <a:latin typeface="Times New Roman" pitchFamily="18" charset="0"/>
                        <a:cs typeface="Times New Roman" pitchFamily="18" charset="0"/>
                      </a:endParaRPr>
                    </a:p>
                  </a:txBody>
                  <a:tcPr marL="91439" marR="91439" marT="45724" marB="45724"/>
                </a:tc>
              </a:tr>
              <a:tr h="776302">
                <a:tc>
                  <a:txBody>
                    <a:bodyPr/>
                    <a:lstStyle/>
                    <a:p>
                      <a:pPr>
                        <a:lnSpc>
                          <a:spcPct val="80000"/>
                        </a:lnSpc>
                      </a:pPr>
                      <a:r>
                        <a:rPr lang="uk-UA" sz="2400" dirty="0" smtClean="0">
                          <a:latin typeface="Times New Roman" pitchFamily="18" charset="0"/>
                          <a:cs typeface="Times New Roman" pitchFamily="18" charset="0"/>
                        </a:rPr>
                        <a:t>Здійснення </a:t>
                      </a:r>
                      <a:r>
                        <a:rPr lang="uk-UA" sz="2400" u="sng" dirty="0" smtClean="0">
                          <a:latin typeface="Times New Roman" pitchFamily="18" charset="0"/>
                          <a:cs typeface="Times New Roman" pitchFamily="18" charset="0"/>
                        </a:rPr>
                        <a:t>авторського та технічного нагляду </a:t>
                      </a:r>
                      <a:r>
                        <a:rPr lang="uk-UA" sz="2400" dirty="0" smtClean="0">
                          <a:latin typeface="Times New Roman" pitchFamily="18" charset="0"/>
                          <a:cs typeface="Times New Roman" pitchFamily="18" charset="0"/>
                        </a:rPr>
                        <a:t>з порушенням вимог законодавства </a:t>
                      </a:r>
                      <a:endParaRPr lang="uk-UA" sz="2400" dirty="0">
                        <a:latin typeface="Times New Roman" pitchFamily="18" charset="0"/>
                        <a:cs typeface="Times New Roman" pitchFamily="18" charset="0"/>
                      </a:endParaRPr>
                    </a:p>
                  </a:txBody>
                  <a:tcPr marL="91439" marR="91439" marT="45724" marB="45724"/>
                </a:tc>
                <a:tc>
                  <a:txBody>
                    <a:bodyPr/>
                    <a:lstStyle/>
                    <a:p>
                      <a:pPr algn="ctr"/>
                      <a:endParaRPr lang="uk-UA" sz="2400" dirty="0">
                        <a:latin typeface="Times New Roman" pitchFamily="18" charset="0"/>
                        <a:cs typeface="Times New Roman" pitchFamily="18" charset="0"/>
                      </a:endParaRPr>
                    </a:p>
                  </a:txBody>
                  <a:tcPr marL="91439" marR="91439" marT="45724" marB="45724"/>
                </a:tc>
                <a:tc>
                  <a:txBody>
                    <a:bodyPr/>
                    <a:lstStyle/>
                    <a:p>
                      <a:pPr algn="ctr"/>
                      <a:r>
                        <a:rPr lang="uk-UA" sz="2400" dirty="0" smtClean="0">
                          <a:latin typeface="Times New Roman" pitchFamily="18" charset="0"/>
                          <a:cs typeface="Times New Roman" pitchFamily="18" charset="0"/>
                        </a:rPr>
                        <a:t>400-500</a:t>
                      </a:r>
                      <a:endParaRPr lang="uk-UA" sz="2400" dirty="0">
                        <a:latin typeface="Times New Roman" pitchFamily="18" charset="0"/>
                        <a:cs typeface="Times New Roman" pitchFamily="18" charset="0"/>
                      </a:endParaRPr>
                    </a:p>
                  </a:txBody>
                  <a:tcPr marL="91439" marR="91439" marT="45724" marB="45724"/>
                </a:tc>
              </a:tr>
              <a:tr h="776302">
                <a:tc>
                  <a:txBody>
                    <a:bodyPr/>
                    <a:lstStyle/>
                    <a:p>
                      <a:pPr marL="0" marR="0" indent="0" algn="l" defTabSz="914400" rtl="0" eaLnBrk="1" fontAlgn="auto" latinLnBrk="0" hangingPunct="1">
                        <a:lnSpc>
                          <a:spcPct val="80000"/>
                        </a:lnSpc>
                        <a:spcBef>
                          <a:spcPts val="0"/>
                        </a:spcBef>
                        <a:spcAft>
                          <a:spcPts val="0"/>
                        </a:spcAft>
                        <a:buClrTx/>
                        <a:buSzTx/>
                        <a:buFontTx/>
                        <a:buNone/>
                        <a:tabLst/>
                        <a:defRPr/>
                      </a:pPr>
                      <a:r>
                        <a:rPr lang="uk-UA" sz="2400" u="sng" dirty="0" smtClean="0">
                          <a:latin typeface="Times New Roman" pitchFamily="18" charset="0"/>
                          <a:cs typeface="Times New Roman" pitchFamily="18" charset="0"/>
                        </a:rPr>
                        <a:t>Застосування будівельних  матеріалів,  виробів і конструкцій</a:t>
                      </a:r>
                      <a:r>
                        <a:rPr lang="uk-UA" sz="2400" dirty="0" smtClean="0">
                          <a:latin typeface="Times New Roman" pitchFamily="18" charset="0"/>
                          <a:cs typeface="Times New Roman" pitchFamily="18" charset="0"/>
                        </a:rPr>
                        <a:t>, що не відповідають державним нормам, стандартам, технічним умовам, проектним  рішенням,  а  також  тих,  що  підлягають  обов'язковій сертифікації, але не пройшли її</a:t>
                      </a:r>
                      <a:endParaRPr lang="uk-UA" sz="2400" kern="1200" dirty="0" smtClean="0">
                        <a:solidFill>
                          <a:schemeClr val="dk1"/>
                        </a:solidFill>
                        <a:latin typeface="Times New Roman" pitchFamily="18" charset="0"/>
                        <a:ea typeface="+mn-ea"/>
                        <a:cs typeface="Times New Roman" pitchFamily="18" charset="0"/>
                      </a:endParaRPr>
                    </a:p>
                  </a:txBody>
                  <a:tcPr marL="91439" marR="91439" marT="45723" marB="45723"/>
                </a:tc>
                <a:tc>
                  <a:txBody>
                    <a:bodyPr/>
                    <a:lstStyle/>
                    <a:p>
                      <a:pPr algn="ctr">
                        <a:lnSpc>
                          <a:spcPct val="80000"/>
                        </a:lnSpc>
                      </a:pPr>
                      <a:endParaRPr lang="uk-UA" sz="2400" dirty="0">
                        <a:latin typeface="Times New Roman" pitchFamily="18" charset="0"/>
                        <a:cs typeface="Times New Roman" pitchFamily="18" charset="0"/>
                      </a:endParaRPr>
                    </a:p>
                  </a:txBody>
                  <a:tcPr marL="91439" marR="91439" marT="45723" marB="45723"/>
                </a:tc>
                <a:tc>
                  <a:txBody>
                    <a:bodyPr/>
                    <a:lstStyle/>
                    <a:p>
                      <a:pPr algn="ctr">
                        <a:lnSpc>
                          <a:spcPct val="80000"/>
                        </a:lnSpc>
                      </a:pPr>
                      <a:r>
                        <a:rPr lang="uk-UA" sz="2400" dirty="0" smtClean="0">
                          <a:latin typeface="Times New Roman" pitchFamily="18" charset="0"/>
                          <a:cs typeface="Times New Roman" pitchFamily="18" charset="0"/>
                        </a:rPr>
                        <a:t>300-400</a:t>
                      </a:r>
                      <a:endParaRPr lang="uk-UA" sz="2400" dirty="0">
                        <a:latin typeface="Times New Roman" pitchFamily="18" charset="0"/>
                        <a:cs typeface="Times New Roman" pitchFamily="18" charset="0"/>
                      </a:endParaRPr>
                    </a:p>
                  </a:txBody>
                  <a:tcPr marL="91439" marR="91439" marT="45723" marB="45723"/>
                </a:tc>
              </a:tr>
            </a:tbl>
          </a:graphicData>
        </a:graphic>
      </p:graphicFrame>
    </p:spTree>
    <p:extLst>
      <p:ext uri="{BB962C8B-B14F-4D97-AF65-F5344CB8AC3E}">
        <p14:creationId xmlns:p14="http://schemas.microsoft.com/office/powerpoint/2010/main" val="20285213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Box 1"/>
          <p:cNvSpPr txBox="1">
            <a:spLocks noChangeArrowheads="1"/>
          </p:cNvSpPr>
          <p:nvPr/>
        </p:nvSpPr>
        <p:spPr bwMode="auto">
          <a:xfrm>
            <a:off x="238125" y="0"/>
            <a:ext cx="92138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uk-UA" altLang="uk-UA" sz="3200">
                <a:latin typeface="Times New Roman" panose="02020603050405020304" pitchFamily="18" charset="0"/>
                <a:cs typeface="Times New Roman" panose="02020603050405020304" pitchFamily="18" charset="0"/>
              </a:rPr>
              <a:t>Кодекс України про адміністративні правопорушення </a:t>
            </a:r>
            <a:endParaRPr lang="ru-RU" altLang="uk-UA" sz="320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274572278"/>
              </p:ext>
            </p:extLst>
          </p:nvPr>
        </p:nvGraphicFramePr>
        <p:xfrm>
          <a:off x="122830" y="1214438"/>
          <a:ext cx="9567080" cy="5472966"/>
        </p:xfrm>
        <a:graphic>
          <a:graphicData uri="http://schemas.openxmlformats.org/drawingml/2006/table">
            <a:tbl>
              <a:tblPr firstRow="1" bandRow="1">
                <a:tableStyleId>{5C22544A-7EE6-4342-B048-85BDC9FD1C3A}</a:tableStyleId>
              </a:tblPr>
              <a:tblGrid>
                <a:gridCol w="6533616"/>
                <a:gridCol w="1477620"/>
                <a:gridCol w="1555844"/>
              </a:tblGrid>
              <a:tr h="542540">
                <a:tc rowSpan="2">
                  <a:txBody>
                    <a:bodyPr/>
                    <a:lstStyle/>
                    <a:p>
                      <a:pPr algn="ctr"/>
                      <a:r>
                        <a:rPr lang="uk-UA" sz="2000" b="0" dirty="0" smtClean="0">
                          <a:effectLst/>
                        </a:rPr>
                        <a:t>Порушення</a:t>
                      </a:r>
                      <a:endParaRPr lang="uk-UA" sz="2000" b="0" dirty="0">
                        <a:effectLst/>
                      </a:endParaRPr>
                    </a:p>
                  </a:txBody>
                  <a:tcPr marL="91439" marR="91439" marT="45723" marB="45723" anchor="ctr"/>
                </a:tc>
                <a:tc gridSpan="2">
                  <a:txBody>
                    <a:bodyPr/>
                    <a:lstStyle/>
                    <a:p>
                      <a:pPr algn="ctr">
                        <a:lnSpc>
                          <a:spcPct val="70000"/>
                        </a:lnSpc>
                      </a:pPr>
                      <a:r>
                        <a:rPr lang="uk-UA" sz="2000" b="0" dirty="0" smtClean="0">
                          <a:effectLst/>
                          <a:latin typeface="Times New Roman" pitchFamily="18" charset="0"/>
                          <a:cs typeface="Times New Roman" pitchFamily="18" charset="0"/>
                        </a:rPr>
                        <a:t>Штраф (</a:t>
                      </a:r>
                      <a:r>
                        <a:rPr lang="uk-UA" sz="2000" b="0" dirty="0" err="1" smtClean="0">
                          <a:effectLst/>
                          <a:latin typeface="Times New Roman" pitchFamily="18" charset="0"/>
                          <a:cs typeface="Times New Roman" pitchFamily="18" charset="0"/>
                        </a:rPr>
                        <a:t>неоп.мін</a:t>
                      </a:r>
                      <a:r>
                        <a:rPr lang="uk-UA" sz="2000" b="0" dirty="0" smtClean="0">
                          <a:effectLst/>
                          <a:latin typeface="Times New Roman" pitchFamily="18" charset="0"/>
                          <a:cs typeface="Times New Roman" pitchFamily="18" charset="0"/>
                        </a:rPr>
                        <a:t>.)</a:t>
                      </a:r>
                      <a:endParaRPr lang="uk-UA" sz="2000" b="0" dirty="0">
                        <a:effectLst/>
                        <a:latin typeface="Times New Roman" pitchFamily="18" charset="0"/>
                        <a:cs typeface="Times New Roman" pitchFamily="18" charset="0"/>
                      </a:endParaRPr>
                    </a:p>
                  </a:txBody>
                  <a:tcPr marL="91439" marR="91439" marT="45723" marB="45723" anchor="ctr"/>
                </a:tc>
                <a:tc hMerge="1">
                  <a:txBody>
                    <a:bodyPr/>
                    <a:lstStyle/>
                    <a:p>
                      <a:endParaRPr lang="uk-UA" dirty="0"/>
                    </a:p>
                  </a:txBody>
                  <a:tcPr/>
                </a:tc>
              </a:tr>
              <a:tr h="542540">
                <a:tc vMerge="1">
                  <a:txBody>
                    <a:bodyPr/>
                    <a:lstStyle/>
                    <a:p>
                      <a:endParaRPr lang="uk-UA" dirty="0"/>
                    </a:p>
                  </a:txBody>
                  <a:tcPr/>
                </a:tc>
                <a:tc>
                  <a:txBody>
                    <a:bodyPr/>
                    <a:lstStyle/>
                    <a:p>
                      <a:pPr>
                        <a:lnSpc>
                          <a:spcPct val="70000"/>
                        </a:lnSpc>
                      </a:pPr>
                      <a:r>
                        <a:rPr lang="uk-UA" sz="2000" b="0" dirty="0" smtClean="0">
                          <a:effectLst/>
                          <a:latin typeface="Times New Roman" pitchFamily="18" charset="0"/>
                          <a:cs typeface="Times New Roman" pitchFamily="18" charset="0"/>
                        </a:rPr>
                        <a:t>громадяни</a:t>
                      </a:r>
                      <a:endParaRPr lang="uk-UA" sz="2000" b="0" dirty="0">
                        <a:effectLst/>
                        <a:latin typeface="Times New Roman" pitchFamily="18" charset="0"/>
                        <a:cs typeface="Times New Roman" pitchFamily="18" charset="0"/>
                      </a:endParaRPr>
                    </a:p>
                  </a:txBody>
                  <a:tcPr marL="91439" marR="91439" marT="45723" marB="45723"/>
                </a:tc>
                <a:tc>
                  <a:txBody>
                    <a:bodyPr/>
                    <a:lstStyle/>
                    <a:p>
                      <a:pPr>
                        <a:lnSpc>
                          <a:spcPct val="70000"/>
                        </a:lnSpc>
                      </a:pPr>
                      <a:r>
                        <a:rPr lang="uk-UA" sz="2000" b="0" dirty="0" smtClean="0">
                          <a:effectLst/>
                          <a:latin typeface="Times New Roman" pitchFamily="18" charset="0"/>
                          <a:cs typeface="Times New Roman" pitchFamily="18" charset="0"/>
                        </a:rPr>
                        <a:t>посадовці</a:t>
                      </a:r>
                      <a:endParaRPr lang="uk-UA" sz="2000" b="0" dirty="0">
                        <a:effectLst/>
                        <a:latin typeface="Times New Roman" pitchFamily="18" charset="0"/>
                        <a:cs typeface="Times New Roman" pitchFamily="18" charset="0"/>
                      </a:endParaRPr>
                    </a:p>
                  </a:txBody>
                  <a:tcPr marL="91439" marR="91439" marT="45723" marB="45723"/>
                </a:tc>
              </a:tr>
              <a:tr h="2755807">
                <a:tc>
                  <a:txBody>
                    <a:bodyPr/>
                    <a:lstStyle/>
                    <a:p>
                      <a:pPr marL="0" marR="0" indent="0" algn="l" defTabSz="914400" rtl="0" eaLnBrk="1" fontAlgn="auto" latinLnBrk="0" hangingPunct="1">
                        <a:lnSpc>
                          <a:spcPct val="80000"/>
                        </a:lnSpc>
                        <a:spcBef>
                          <a:spcPts val="0"/>
                        </a:spcBef>
                        <a:spcAft>
                          <a:spcPts val="0"/>
                        </a:spcAft>
                        <a:buClrTx/>
                        <a:buSzTx/>
                        <a:buFontTx/>
                        <a:buNone/>
                        <a:tabLst/>
                        <a:defRPr/>
                      </a:pPr>
                      <a:r>
                        <a:rPr lang="uk-UA" sz="2400" u="sng" dirty="0" smtClean="0">
                          <a:latin typeface="Times New Roman" pitchFamily="18" charset="0"/>
                          <a:cs typeface="Times New Roman" pitchFamily="18" charset="0"/>
                        </a:rPr>
                        <a:t>Виробництво або виготовлення </a:t>
                      </a:r>
                      <a:r>
                        <a:rPr lang="uk-UA" sz="2400" dirty="0" smtClean="0">
                          <a:latin typeface="Times New Roman" pitchFamily="18" charset="0"/>
                          <a:cs typeface="Times New Roman" pitchFamily="18" charset="0"/>
                        </a:rPr>
                        <a:t>будівельних матеріалів, виробів, конструкцій,   які   </a:t>
                      </a:r>
                      <a:r>
                        <a:rPr lang="uk-UA" sz="2400" u="sng" dirty="0" smtClean="0">
                          <a:latin typeface="Times New Roman" pitchFamily="18" charset="0"/>
                          <a:cs typeface="Times New Roman" pitchFamily="18" charset="0"/>
                        </a:rPr>
                        <a:t>підлягають   обов'язковій   сертифікації</a:t>
                      </a:r>
                      <a:r>
                        <a:rPr lang="uk-UA" sz="2400" dirty="0" smtClean="0">
                          <a:latin typeface="Times New Roman" pitchFamily="18" charset="0"/>
                          <a:cs typeface="Times New Roman" pitchFamily="18" charset="0"/>
                        </a:rPr>
                        <a:t>  або </a:t>
                      </a:r>
                      <a:r>
                        <a:rPr lang="uk-UA" sz="2400" u="sng" dirty="0" smtClean="0">
                          <a:latin typeface="Times New Roman" pitchFamily="18" charset="0"/>
                          <a:cs typeface="Times New Roman" pitchFamily="18" charset="0"/>
                        </a:rPr>
                        <a:t>показники безпеки  яких  наводяться  в  нормативних  документах  і підлягають  підтвердженню  відповідності  </a:t>
                      </a:r>
                      <a:r>
                        <a:rPr lang="uk-UA" sz="2400" dirty="0" smtClean="0">
                          <a:latin typeface="Times New Roman" pitchFamily="18" charset="0"/>
                          <a:cs typeface="Times New Roman" pitchFamily="18" charset="0"/>
                        </a:rPr>
                        <a:t>шляхом  сертифікації або декларування, але не пройшли їх</a:t>
                      </a:r>
                      <a:endParaRPr lang="uk-UA" sz="2400" u="sng" kern="1200" dirty="0" smtClean="0">
                        <a:solidFill>
                          <a:schemeClr val="dk1"/>
                        </a:solidFill>
                        <a:latin typeface="Times New Roman" pitchFamily="18" charset="0"/>
                        <a:ea typeface="+mn-ea"/>
                        <a:cs typeface="Times New Roman" pitchFamily="18" charset="0"/>
                      </a:endParaRPr>
                    </a:p>
                  </a:txBody>
                  <a:tcPr marL="91439" marR="91439" marT="45723" marB="45723"/>
                </a:tc>
                <a:tc>
                  <a:txBody>
                    <a:bodyPr/>
                    <a:lstStyle/>
                    <a:p>
                      <a:pPr algn="ctr">
                        <a:lnSpc>
                          <a:spcPct val="80000"/>
                        </a:lnSpc>
                      </a:pPr>
                      <a:endParaRPr lang="uk-UA" sz="2400" dirty="0">
                        <a:latin typeface="Times New Roman" pitchFamily="18" charset="0"/>
                        <a:cs typeface="Times New Roman" pitchFamily="18" charset="0"/>
                      </a:endParaRPr>
                    </a:p>
                  </a:txBody>
                  <a:tcPr marL="91439" marR="91439" marT="45723" marB="45723"/>
                </a:tc>
                <a:tc>
                  <a:txBody>
                    <a:bodyPr/>
                    <a:lstStyle/>
                    <a:p>
                      <a:pPr algn="ctr">
                        <a:lnSpc>
                          <a:spcPct val="80000"/>
                        </a:lnSpc>
                      </a:pPr>
                      <a:r>
                        <a:rPr lang="uk-UA" sz="2400" dirty="0" smtClean="0">
                          <a:latin typeface="Times New Roman" pitchFamily="18" charset="0"/>
                          <a:cs typeface="Times New Roman" pitchFamily="18" charset="0"/>
                        </a:rPr>
                        <a:t>900-1000</a:t>
                      </a:r>
                      <a:endParaRPr lang="uk-UA" sz="2400" dirty="0">
                        <a:latin typeface="Times New Roman" pitchFamily="18" charset="0"/>
                        <a:cs typeface="Times New Roman" pitchFamily="18" charset="0"/>
                      </a:endParaRPr>
                    </a:p>
                  </a:txBody>
                  <a:tcPr marL="91439" marR="91439" marT="45723" marB="45723"/>
                </a:tc>
              </a:tr>
              <a:tr h="1632079">
                <a:tc>
                  <a:txBody>
                    <a:bodyPr/>
                    <a:lstStyle/>
                    <a:p>
                      <a:pPr algn="l">
                        <a:lnSpc>
                          <a:spcPct val="80000"/>
                        </a:lnSpc>
                      </a:pPr>
                      <a:r>
                        <a:rPr lang="uk-UA" sz="2400" u="sng" dirty="0" smtClean="0">
                          <a:latin typeface="Times New Roman" pitchFamily="18" charset="0"/>
                          <a:cs typeface="Times New Roman" pitchFamily="18" charset="0"/>
                        </a:rPr>
                        <a:t>Виробництво або виготовлення </a:t>
                      </a:r>
                      <a:r>
                        <a:rPr lang="uk-UA" sz="2400" dirty="0" smtClean="0">
                          <a:latin typeface="Times New Roman" pitchFamily="18" charset="0"/>
                          <a:cs typeface="Times New Roman" pitchFamily="18" charset="0"/>
                        </a:rPr>
                        <a:t>будівельних матеріалів, виробів, конструкцій,  які </a:t>
                      </a:r>
                      <a:r>
                        <a:rPr lang="uk-UA" sz="2400" u="sng" dirty="0" smtClean="0">
                          <a:latin typeface="Times New Roman" pitchFamily="18" charset="0"/>
                          <a:cs typeface="Times New Roman" pitchFamily="18" charset="0"/>
                        </a:rPr>
                        <a:t>не відповідають вимогам  державних  норм, стандартів або технічним умовам</a:t>
                      </a:r>
                      <a:endParaRPr lang="uk-UA" sz="2400" dirty="0">
                        <a:latin typeface="Times New Roman" pitchFamily="18" charset="0"/>
                        <a:cs typeface="Times New Roman" pitchFamily="18" charset="0"/>
                      </a:endParaRPr>
                    </a:p>
                  </a:txBody>
                  <a:tcPr marL="91439" marR="91439" marT="45723" marB="45723"/>
                </a:tc>
                <a:tc>
                  <a:txBody>
                    <a:bodyPr/>
                    <a:lstStyle/>
                    <a:p>
                      <a:pPr algn="ctr">
                        <a:lnSpc>
                          <a:spcPct val="80000"/>
                        </a:lnSpc>
                      </a:pPr>
                      <a:endParaRPr lang="uk-UA" sz="2400" dirty="0">
                        <a:latin typeface="Times New Roman" pitchFamily="18" charset="0"/>
                        <a:cs typeface="Times New Roman" pitchFamily="18" charset="0"/>
                      </a:endParaRPr>
                    </a:p>
                  </a:txBody>
                  <a:tcPr marL="91439" marR="91439" marT="45723" marB="45723"/>
                </a:tc>
                <a:tc>
                  <a:txBody>
                    <a:bodyPr/>
                    <a:lstStyle/>
                    <a:p>
                      <a:pPr algn="ctr">
                        <a:lnSpc>
                          <a:spcPct val="80000"/>
                        </a:lnSpc>
                      </a:pPr>
                      <a:r>
                        <a:rPr lang="uk-UA" sz="2400" dirty="0" smtClean="0">
                          <a:latin typeface="Times New Roman" pitchFamily="18" charset="0"/>
                          <a:cs typeface="Times New Roman" pitchFamily="18" charset="0"/>
                        </a:rPr>
                        <a:t>450-600</a:t>
                      </a:r>
                      <a:endParaRPr lang="uk-UA" sz="2400" dirty="0">
                        <a:latin typeface="Times New Roman" pitchFamily="18" charset="0"/>
                        <a:cs typeface="Times New Roman" pitchFamily="18" charset="0"/>
                      </a:endParaRPr>
                    </a:p>
                  </a:txBody>
                  <a:tcPr marL="91439" marR="91439" marT="45723" marB="45723"/>
                </a:tc>
              </a:tr>
            </a:tbl>
          </a:graphicData>
        </a:graphic>
      </p:graphicFrame>
    </p:spTree>
    <p:extLst>
      <p:ext uri="{BB962C8B-B14F-4D97-AF65-F5344CB8AC3E}">
        <p14:creationId xmlns:p14="http://schemas.microsoft.com/office/powerpoint/2010/main" val="34150979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Содержимое 2"/>
          <p:cNvSpPr>
            <a:spLocks noGrp="1"/>
          </p:cNvSpPr>
          <p:nvPr>
            <p:ph idx="1"/>
          </p:nvPr>
        </p:nvSpPr>
        <p:spPr>
          <a:xfrm>
            <a:off x="919162" y="547687"/>
            <a:ext cx="8413750" cy="5700713"/>
          </a:xfrm>
        </p:spPr>
        <p:txBody>
          <a:bodyPr>
            <a:noAutofit/>
          </a:bodyPr>
          <a:lstStyle/>
          <a:p>
            <a:pPr marL="0" indent="0" eaLnBrk="1" hangingPunct="1">
              <a:lnSpc>
                <a:spcPct val="90000"/>
              </a:lnSpc>
              <a:spcBef>
                <a:spcPts val="0"/>
              </a:spcBef>
              <a:spcAft>
                <a:spcPts val="1200"/>
              </a:spcAft>
              <a:buNone/>
              <a:defRPr/>
            </a:pPr>
            <a:r>
              <a:rPr lang="uk-UA" sz="2800" u="sng" dirty="0">
                <a:effectLst/>
              </a:rPr>
              <a:t>Будівельні норми - нормативний акт, </a:t>
            </a:r>
            <a:r>
              <a:rPr lang="uk-UA" sz="2800" u="sng" dirty="0">
                <a:effectLst/>
              </a:rPr>
              <a:t>що містить обов'язкові вимоги </a:t>
            </a:r>
            <a:r>
              <a:rPr lang="uk-UA" sz="2800" dirty="0">
                <a:effectLst/>
              </a:rPr>
              <a:t>у сфері будівництва, містобудування та </a:t>
            </a:r>
            <a:r>
              <a:rPr lang="uk-UA" sz="2800" dirty="0">
                <a:effectLst/>
              </a:rPr>
              <a:t>архітектури.</a:t>
            </a:r>
            <a:r>
              <a:rPr lang="ru-RU" sz="2800" dirty="0">
                <a:effectLst/>
              </a:rPr>
              <a:t>  </a:t>
            </a:r>
            <a:r>
              <a:rPr lang="uk-UA" sz="2800" dirty="0">
                <a:effectLst/>
              </a:rPr>
              <a:t>        </a:t>
            </a:r>
            <a:endParaRPr lang="uk-UA" sz="2800" dirty="0">
              <a:effectLst/>
            </a:endParaRPr>
          </a:p>
          <a:p>
            <a:pPr marL="0" indent="0">
              <a:lnSpc>
                <a:spcPct val="90000"/>
              </a:lnSpc>
              <a:spcBef>
                <a:spcPts val="0"/>
              </a:spcBef>
              <a:spcAft>
                <a:spcPts val="1200"/>
              </a:spcAft>
              <a:buFont typeface="Wingdings" panose="05000000000000000000" pitchFamily="2" charset="2"/>
              <a:buNone/>
              <a:defRPr/>
            </a:pPr>
            <a:r>
              <a:rPr lang="uk-UA" sz="2800" dirty="0" smtClean="0">
                <a:effectLst/>
                <a:latin typeface="+mj-lt"/>
                <a:cs typeface="Arial" panose="020B0604020202020204" pitchFamily="34" charset="0"/>
              </a:rPr>
              <a:t>Національні </a:t>
            </a:r>
            <a:r>
              <a:rPr lang="uk-UA" sz="2800" dirty="0">
                <a:effectLst/>
                <a:latin typeface="+mj-lt"/>
                <a:cs typeface="Arial" panose="020B0604020202020204" pitchFamily="34" charset="0"/>
              </a:rPr>
              <a:t>стандарти та кодекси усталеної практики застосовуються </a:t>
            </a:r>
            <a:r>
              <a:rPr lang="uk-UA" sz="2800" u="sng" dirty="0">
                <a:effectLst/>
                <a:latin typeface="+mj-lt"/>
                <a:cs typeface="Arial" panose="020B0604020202020204" pitchFamily="34" charset="0"/>
              </a:rPr>
              <a:t>на добровільній основі</a:t>
            </a:r>
            <a:r>
              <a:rPr lang="uk-UA" sz="2800" dirty="0">
                <a:effectLst/>
                <a:latin typeface="+mj-lt"/>
                <a:cs typeface="Arial" panose="020B0604020202020204" pitchFamily="34" charset="0"/>
              </a:rPr>
              <a:t>, крім випадків, якщо </a:t>
            </a:r>
            <a:r>
              <a:rPr lang="uk-UA" sz="2800" u="sng" dirty="0">
                <a:effectLst/>
                <a:latin typeface="+mj-lt"/>
                <a:cs typeface="Arial" panose="020B0604020202020204" pitchFamily="34" charset="0"/>
              </a:rPr>
              <a:t>обов’язковість</a:t>
            </a:r>
            <a:r>
              <a:rPr lang="uk-UA" sz="2800" dirty="0">
                <a:effectLst/>
                <a:latin typeface="+mj-lt"/>
                <a:cs typeface="Arial" panose="020B0604020202020204" pitchFamily="34" charset="0"/>
              </a:rPr>
              <a:t> їх застосування </a:t>
            </a:r>
            <a:r>
              <a:rPr lang="uk-UA" sz="2800" u="sng" dirty="0">
                <a:effectLst/>
                <a:latin typeface="+mj-lt"/>
                <a:cs typeface="Arial" panose="020B0604020202020204" pitchFamily="34" charset="0"/>
              </a:rPr>
              <a:t>встановлена нормативно-правовими актами</a:t>
            </a:r>
            <a:r>
              <a:rPr lang="uk-UA" sz="2800" dirty="0" smtClean="0">
                <a:effectLst/>
                <a:latin typeface="+mj-lt"/>
                <a:cs typeface="Arial" panose="020B0604020202020204" pitchFamily="34" charset="0"/>
              </a:rPr>
              <a:t>.</a:t>
            </a:r>
          </a:p>
          <a:p>
            <a:pPr marL="0" indent="0">
              <a:lnSpc>
                <a:spcPct val="90000"/>
              </a:lnSpc>
              <a:spcBef>
                <a:spcPts val="0"/>
              </a:spcBef>
              <a:spcAft>
                <a:spcPts val="1200"/>
              </a:spcAft>
              <a:buNone/>
              <a:defRPr/>
            </a:pPr>
            <a:r>
              <a:rPr lang="uk-UA" sz="2800" u="sng" dirty="0" smtClean="0">
                <a:effectLst/>
              </a:rPr>
              <a:t>Стандарт</a:t>
            </a:r>
            <a:r>
              <a:rPr lang="uk-UA" sz="2800" i="1" dirty="0" smtClean="0">
                <a:effectLst/>
              </a:rPr>
              <a:t> </a:t>
            </a:r>
            <a:r>
              <a:rPr lang="uk-UA" sz="2800" i="1" dirty="0">
                <a:effectLst/>
              </a:rPr>
              <a:t>- </a:t>
            </a:r>
            <a:r>
              <a:rPr lang="uk-UA" sz="2800" dirty="0">
                <a:effectLst/>
              </a:rPr>
              <a:t>нормативний документ, </a:t>
            </a:r>
            <a:r>
              <a:rPr lang="uk-UA" sz="2800" dirty="0" smtClean="0">
                <a:effectLst/>
              </a:rPr>
              <a:t>що </a:t>
            </a:r>
            <a:r>
              <a:rPr lang="uk-UA" sz="2800" dirty="0">
                <a:effectLst/>
              </a:rPr>
              <a:t>встановлює </a:t>
            </a:r>
            <a:r>
              <a:rPr lang="uk-UA" sz="2800" u="sng" dirty="0" smtClean="0">
                <a:effectLst/>
              </a:rPr>
              <a:t>правила</a:t>
            </a:r>
            <a:r>
              <a:rPr lang="uk-UA" sz="2800" u="sng" dirty="0">
                <a:effectLst/>
              </a:rPr>
              <a:t>, настанови або характеристики</a:t>
            </a:r>
            <a:r>
              <a:rPr lang="uk-UA" sz="2800" dirty="0">
                <a:effectLst/>
              </a:rPr>
              <a:t> щодо діяльності чи її </a:t>
            </a:r>
            <a:r>
              <a:rPr lang="uk-UA" sz="2800" dirty="0" smtClean="0">
                <a:effectLst/>
              </a:rPr>
              <a:t>результатів</a:t>
            </a:r>
            <a:r>
              <a:rPr lang="uk-UA" sz="2800" dirty="0">
                <a:effectLst/>
              </a:rPr>
              <a:t>.</a:t>
            </a:r>
            <a:endParaRPr lang="ru-RU" sz="2800" dirty="0">
              <a:effectLst/>
              <a:latin typeface="+mj-lt"/>
              <a:cs typeface="Arial" panose="020B0604020202020204" pitchFamily="34" charset="0"/>
            </a:endParaRPr>
          </a:p>
          <a:p>
            <a:pPr marL="0" indent="0" eaLnBrk="1" hangingPunct="1">
              <a:lnSpc>
                <a:spcPct val="90000"/>
              </a:lnSpc>
              <a:spcBef>
                <a:spcPts val="0"/>
              </a:spcBef>
              <a:spcAft>
                <a:spcPts val="1200"/>
              </a:spcAft>
              <a:buNone/>
              <a:defRPr/>
            </a:pPr>
            <a:r>
              <a:rPr lang="uk-UA" sz="2800" u="sng" dirty="0" smtClean="0">
                <a:effectLst/>
              </a:rPr>
              <a:t>Кодекс </a:t>
            </a:r>
            <a:r>
              <a:rPr lang="uk-UA" sz="2800" u="sng" dirty="0">
                <a:effectLst/>
              </a:rPr>
              <a:t>усталеної практики</a:t>
            </a:r>
            <a:r>
              <a:rPr lang="uk-UA" sz="2800" dirty="0">
                <a:effectLst/>
              </a:rPr>
              <a:t> - нормативний документ, що містить </a:t>
            </a:r>
            <a:r>
              <a:rPr lang="uk-UA" sz="2800" u="sng" dirty="0">
                <a:effectLst/>
              </a:rPr>
              <a:t>рекомендації щодо практик чи процедур </a:t>
            </a:r>
            <a:r>
              <a:rPr lang="uk-UA" sz="2800" dirty="0">
                <a:effectLst/>
              </a:rPr>
              <a:t>проектування, виготовлення, монтажу, технічного обслуговування або експлуатації обладнання, конструкцій чи </a:t>
            </a:r>
            <a:r>
              <a:rPr lang="uk-UA" sz="2800" dirty="0" smtClean="0">
                <a:effectLst/>
              </a:rPr>
              <a:t>виробів.</a:t>
            </a:r>
            <a:endParaRPr lang="uk-UA" sz="2800" dirty="0">
              <a:effectLst/>
            </a:endParaRPr>
          </a:p>
          <a:p>
            <a:pPr marL="0" indent="0" eaLnBrk="1" hangingPunct="1">
              <a:lnSpc>
                <a:spcPct val="90000"/>
              </a:lnSpc>
              <a:spcBef>
                <a:spcPts val="0"/>
              </a:spcBef>
              <a:spcAft>
                <a:spcPts val="1200"/>
              </a:spcAft>
              <a:buFont typeface="Wingdings" panose="05000000000000000000" pitchFamily="2" charset="2"/>
              <a:buNone/>
              <a:defRPr/>
            </a:pPr>
            <a:endParaRPr lang="uk-UA" sz="2800" dirty="0" smtClean="0">
              <a:effectLst/>
              <a:latin typeface="+mj-lt"/>
            </a:endParaRPr>
          </a:p>
        </p:txBody>
      </p:sp>
      <p:sp>
        <p:nvSpPr>
          <p:cNvPr id="10243" name="Заголовок 1"/>
          <p:cNvSpPr>
            <a:spLocks noGrp="1"/>
          </p:cNvSpPr>
          <p:nvPr>
            <p:ph type="title"/>
          </p:nvPr>
        </p:nvSpPr>
        <p:spPr>
          <a:xfrm>
            <a:off x="1260475" y="1"/>
            <a:ext cx="7731125" cy="494270"/>
          </a:xfrm>
        </p:spPr>
        <p:txBody>
          <a:bodyPr/>
          <a:lstStyle/>
          <a:p>
            <a:pPr algn="ctr" eaLnBrk="1" hangingPunct="1">
              <a:lnSpc>
                <a:spcPts val="3400"/>
              </a:lnSpc>
            </a:pPr>
            <a:r>
              <a:rPr lang="uk-UA" altLang="ru-RU" sz="3200" b="0" dirty="0" smtClean="0">
                <a:solidFill>
                  <a:schemeClr val="tx1"/>
                </a:solidFill>
                <a:effectLst/>
                <a:cs typeface="Times New Roman" panose="02020603050405020304" pitchFamily="18" charset="0"/>
              </a:rPr>
              <a:t>Узагальнення</a:t>
            </a:r>
            <a:endParaRPr lang="ru-RU" altLang="ru-RU" sz="3200" b="0" dirty="0" smtClean="0">
              <a:solidFill>
                <a:schemeClr val="tx1"/>
              </a:solidFill>
              <a:effectLst/>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pPr>
              <a:defRPr/>
            </a:pPr>
            <a:fld id="{E3598FF0-9459-4C72-AC47-260B59A0D032}" type="slidenum">
              <a:rPr lang="ru-RU" smtClean="0"/>
              <a:pPr>
                <a:defRPr/>
              </a:pPr>
              <a:t>55</a:t>
            </a:fld>
            <a:endParaRPr lang="ru-RU"/>
          </a:p>
        </p:txBody>
      </p:sp>
    </p:spTree>
    <p:extLst>
      <p:ext uri="{BB962C8B-B14F-4D97-AF65-F5344CB8AC3E}">
        <p14:creationId xmlns:p14="http://schemas.microsoft.com/office/powerpoint/2010/main" val="21423053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Содержимое 2"/>
          <p:cNvSpPr>
            <a:spLocks noGrp="1"/>
          </p:cNvSpPr>
          <p:nvPr>
            <p:ph idx="1"/>
          </p:nvPr>
        </p:nvSpPr>
        <p:spPr>
          <a:xfrm>
            <a:off x="919162" y="776287"/>
            <a:ext cx="8413750" cy="5700713"/>
          </a:xfrm>
        </p:spPr>
        <p:txBody>
          <a:bodyPr>
            <a:noAutofit/>
          </a:bodyPr>
          <a:lstStyle/>
          <a:p>
            <a:pPr marL="0" indent="0" eaLnBrk="1" hangingPunct="1">
              <a:lnSpc>
                <a:spcPct val="90000"/>
              </a:lnSpc>
              <a:spcBef>
                <a:spcPts val="0"/>
              </a:spcBef>
              <a:spcAft>
                <a:spcPts val="1200"/>
              </a:spcAft>
              <a:buNone/>
              <a:defRPr/>
            </a:pPr>
            <a:r>
              <a:rPr lang="uk-UA" sz="2800" u="sng" dirty="0" smtClean="0">
                <a:effectLst/>
              </a:rPr>
              <a:t>Технічні </a:t>
            </a:r>
            <a:r>
              <a:rPr lang="uk-UA" sz="2800" u="sng" dirty="0">
                <a:effectLst/>
              </a:rPr>
              <a:t>умови</a:t>
            </a:r>
            <a:r>
              <a:rPr lang="uk-UA" sz="2800" i="1" dirty="0">
                <a:effectLst/>
              </a:rPr>
              <a:t> - </a:t>
            </a:r>
            <a:r>
              <a:rPr lang="uk-UA" sz="2800" dirty="0">
                <a:effectLst/>
              </a:rPr>
              <a:t>нормативний документ, що </a:t>
            </a:r>
            <a:r>
              <a:rPr lang="uk-UA" sz="2800" u="sng" dirty="0">
                <a:effectLst/>
              </a:rPr>
              <a:t>встановлює технічні вимоги</a:t>
            </a:r>
            <a:r>
              <a:rPr lang="uk-UA" sz="2800" dirty="0">
                <a:effectLst/>
              </a:rPr>
              <a:t>, яким повинна відповідати </a:t>
            </a:r>
            <a:r>
              <a:rPr lang="uk-UA" sz="2800" u="sng" dirty="0">
                <a:effectLst/>
              </a:rPr>
              <a:t>продукція, процес або </a:t>
            </a:r>
            <a:r>
              <a:rPr lang="uk-UA" sz="2800" u="sng" dirty="0" smtClean="0">
                <a:effectLst/>
              </a:rPr>
              <a:t>послуга</a:t>
            </a:r>
            <a:r>
              <a:rPr lang="uk-UA" sz="2800" dirty="0" smtClean="0">
                <a:effectLst/>
              </a:rPr>
              <a:t>.</a:t>
            </a:r>
          </a:p>
          <a:p>
            <a:pPr marL="0" indent="0" eaLnBrk="1" hangingPunct="1">
              <a:lnSpc>
                <a:spcPct val="90000"/>
              </a:lnSpc>
              <a:spcBef>
                <a:spcPts val="0"/>
              </a:spcBef>
              <a:spcAft>
                <a:spcPts val="1200"/>
              </a:spcAft>
              <a:buNone/>
              <a:defRPr/>
            </a:pPr>
            <a:r>
              <a:rPr lang="uk-UA" sz="2800" dirty="0" smtClean="0">
                <a:effectLst/>
              </a:rPr>
              <a:t>Положення національних стандартів </a:t>
            </a:r>
            <a:r>
              <a:rPr lang="uk-UA" sz="2800" dirty="0">
                <a:effectLst/>
              </a:rPr>
              <a:t>та </a:t>
            </a:r>
            <a:r>
              <a:rPr lang="uk-UA" sz="2800" dirty="0" smtClean="0">
                <a:effectLst/>
              </a:rPr>
              <a:t>кодексів </a:t>
            </a:r>
            <a:r>
              <a:rPr lang="uk-UA" sz="2800" dirty="0">
                <a:effectLst/>
              </a:rPr>
              <a:t>усталеної практики </a:t>
            </a:r>
            <a:r>
              <a:rPr lang="uk-UA" sz="2800" u="sng" dirty="0" smtClean="0">
                <a:effectLst/>
              </a:rPr>
              <a:t>повинні </a:t>
            </a:r>
            <a:r>
              <a:rPr lang="uk-UA" sz="2800" u="sng" dirty="0">
                <a:effectLst/>
              </a:rPr>
              <a:t>стосуватися </a:t>
            </a:r>
            <a:r>
              <a:rPr lang="uk-UA" sz="2800" i="1" u="sng" dirty="0">
                <a:effectLst/>
              </a:rPr>
              <a:t>експлуатаційних</a:t>
            </a:r>
            <a:r>
              <a:rPr lang="uk-UA" sz="2800" u="sng" dirty="0">
                <a:effectLst/>
              </a:rPr>
              <a:t> характеристик продукції</a:t>
            </a:r>
            <a:r>
              <a:rPr lang="uk-UA" sz="2800" dirty="0">
                <a:effectLst/>
              </a:rPr>
              <a:t>, </a:t>
            </a:r>
            <a:r>
              <a:rPr lang="uk-UA" sz="2800" u="sng" dirty="0">
                <a:effectLst/>
              </a:rPr>
              <a:t>а не її конструктивних чи описових характеристик</a:t>
            </a:r>
            <a:r>
              <a:rPr lang="uk-UA" sz="2800" dirty="0" smtClean="0">
                <a:effectLst/>
              </a:rPr>
              <a:t>.</a:t>
            </a:r>
          </a:p>
          <a:p>
            <a:pPr marL="0" indent="0" eaLnBrk="1" hangingPunct="1">
              <a:lnSpc>
                <a:spcPct val="90000"/>
              </a:lnSpc>
              <a:spcBef>
                <a:spcPts val="0"/>
              </a:spcBef>
              <a:spcAft>
                <a:spcPts val="1200"/>
              </a:spcAft>
              <a:buNone/>
              <a:defRPr/>
            </a:pPr>
            <a:r>
              <a:rPr lang="uk-UA" sz="2800" dirty="0">
                <a:effectLst/>
              </a:rPr>
              <a:t>Національні стандарти та кодекси усталеної практики </a:t>
            </a:r>
            <a:r>
              <a:rPr lang="uk-UA" sz="2800" u="sng" dirty="0">
                <a:effectLst/>
              </a:rPr>
              <a:t>перевіряються</a:t>
            </a:r>
            <a:r>
              <a:rPr lang="uk-UA" sz="2800" dirty="0">
                <a:effectLst/>
              </a:rPr>
              <a:t> не рідше </a:t>
            </a:r>
            <a:r>
              <a:rPr lang="uk-UA" sz="2800" u="sng" dirty="0">
                <a:effectLst/>
              </a:rPr>
              <a:t>одного разу на п’ять років</a:t>
            </a:r>
            <a:r>
              <a:rPr lang="uk-UA" sz="2800" dirty="0">
                <a:effectLst/>
              </a:rPr>
              <a:t> з дня їх прийняття.</a:t>
            </a:r>
            <a:endParaRPr lang="uk-UA" sz="2800" dirty="0" smtClean="0">
              <a:effectLst/>
              <a:latin typeface="+mj-lt"/>
            </a:endParaRPr>
          </a:p>
        </p:txBody>
      </p:sp>
      <p:sp>
        <p:nvSpPr>
          <p:cNvPr id="10243" name="Заголовок 1"/>
          <p:cNvSpPr>
            <a:spLocks noGrp="1"/>
          </p:cNvSpPr>
          <p:nvPr>
            <p:ph type="title"/>
          </p:nvPr>
        </p:nvSpPr>
        <p:spPr>
          <a:xfrm>
            <a:off x="1260475" y="1"/>
            <a:ext cx="7731125" cy="494270"/>
          </a:xfrm>
        </p:spPr>
        <p:txBody>
          <a:bodyPr/>
          <a:lstStyle/>
          <a:p>
            <a:pPr algn="ctr" eaLnBrk="1" hangingPunct="1">
              <a:lnSpc>
                <a:spcPts val="3400"/>
              </a:lnSpc>
            </a:pPr>
            <a:r>
              <a:rPr lang="uk-UA" altLang="ru-RU" sz="3200" b="0" dirty="0" smtClean="0">
                <a:solidFill>
                  <a:schemeClr val="tx1"/>
                </a:solidFill>
                <a:effectLst/>
                <a:cs typeface="Times New Roman" panose="02020603050405020304" pitchFamily="18" charset="0"/>
              </a:rPr>
              <a:t>Узагальнення</a:t>
            </a:r>
            <a:endParaRPr lang="ru-RU" altLang="ru-RU" sz="3200" b="0" dirty="0" smtClean="0">
              <a:solidFill>
                <a:schemeClr val="tx1"/>
              </a:solidFill>
              <a:effectLst/>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pPr>
              <a:defRPr/>
            </a:pPr>
            <a:fld id="{E3598FF0-9459-4C72-AC47-260B59A0D032}" type="slidenum">
              <a:rPr lang="ru-RU" smtClean="0"/>
              <a:pPr>
                <a:defRPr/>
              </a:pPr>
              <a:t>56</a:t>
            </a:fld>
            <a:endParaRPr lang="ru-RU"/>
          </a:p>
        </p:txBody>
      </p:sp>
    </p:spTree>
    <p:extLst>
      <p:ext uri="{BB962C8B-B14F-4D97-AF65-F5344CB8AC3E}">
        <p14:creationId xmlns:p14="http://schemas.microsoft.com/office/powerpoint/2010/main" val="1811387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774370" y="154380"/>
            <a:ext cx="8375650" cy="760021"/>
          </a:xfrm>
        </p:spPr>
        <p:txBody>
          <a:bodyPr/>
          <a:lstStyle/>
          <a:p>
            <a:pPr algn="ctr" eaLnBrk="1" hangingPunct="1">
              <a:lnSpc>
                <a:spcPts val="3400"/>
              </a:lnSpc>
            </a:pPr>
            <a:r>
              <a:rPr lang="uk-UA" sz="3600" b="0" dirty="0" smtClean="0">
                <a:solidFill>
                  <a:schemeClr val="tx1"/>
                </a:solidFill>
                <a:effectLst/>
                <a:cs typeface="Times New Roman" pitchFamily="18" charset="0"/>
              </a:rPr>
              <a:t>Господарський кодекс України</a:t>
            </a:r>
            <a:endParaRPr lang="ru-RU" sz="3200" b="0" dirty="0" smtClean="0">
              <a:solidFill>
                <a:schemeClr val="tx1"/>
              </a:solidFill>
              <a:effectLst/>
              <a:cs typeface="Times New Roman" pitchFamily="18" charset="0"/>
            </a:endParaRPr>
          </a:p>
        </p:txBody>
      </p:sp>
      <p:sp>
        <p:nvSpPr>
          <p:cNvPr id="25603" name="Содержимое 2"/>
          <p:cNvSpPr>
            <a:spLocks noGrp="1"/>
          </p:cNvSpPr>
          <p:nvPr>
            <p:ph idx="1"/>
          </p:nvPr>
        </p:nvSpPr>
        <p:spPr>
          <a:xfrm>
            <a:off x="581891" y="1102756"/>
            <a:ext cx="9109922" cy="5054600"/>
          </a:xfrm>
        </p:spPr>
        <p:txBody>
          <a:bodyPr/>
          <a:lstStyle/>
          <a:p>
            <a:pPr>
              <a:lnSpc>
                <a:spcPct val="80000"/>
              </a:lnSpc>
              <a:spcBef>
                <a:spcPts val="0"/>
              </a:spcBef>
              <a:spcAft>
                <a:spcPts val="1200"/>
              </a:spcAft>
              <a:buNone/>
            </a:pPr>
            <a:r>
              <a:rPr lang="uk-UA" sz="2800" b="1" dirty="0" smtClean="0"/>
              <a:t>Стаття 12.</a:t>
            </a:r>
            <a:r>
              <a:rPr lang="uk-UA" sz="2800" dirty="0" smtClean="0"/>
              <a:t> Засоби державного регулювання господарської діяльності</a:t>
            </a:r>
          </a:p>
          <a:p>
            <a:pPr>
              <a:lnSpc>
                <a:spcPct val="80000"/>
              </a:lnSpc>
              <a:spcBef>
                <a:spcPts val="0"/>
              </a:spcBef>
              <a:spcAft>
                <a:spcPts val="1200"/>
              </a:spcAft>
              <a:buNone/>
            </a:pPr>
            <a:r>
              <a:rPr lang="uk-UA" sz="2800" dirty="0" smtClean="0"/>
              <a:t>2. Основними </a:t>
            </a:r>
            <a:r>
              <a:rPr lang="uk-UA" sz="2800" u="sng" dirty="0" smtClean="0"/>
              <a:t>засобами регулюючого впливу</a:t>
            </a:r>
            <a:r>
              <a:rPr lang="uk-UA" sz="2800" dirty="0" smtClean="0"/>
              <a:t> держави на діяльність суб'єктів господарювання є:</a:t>
            </a:r>
          </a:p>
          <a:p>
            <a:pPr>
              <a:lnSpc>
                <a:spcPct val="80000"/>
              </a:lnSpc>
              <a:spcBef>
                <a:spcPts val="0"/>
              </a:spcBef>
              <a:spcAft>
                <a:spcPts val="1200"/>
              </a:spcAft>
              <a:buFont typeface="Wingdings" pitchFamily="2" charset="2"/>
              <a:buChar char="Ø"/>
            </a:pPr>
            <a:r>
              <a:rPr lang="uk-UA" sz="2800" dirty="0" smtClean="0"/>
              <a:t>державне замовлення;</a:t>
            </a:r>
          </a:p>
          <a:p>
            <a:pPr>
              <a:lnSpc>
                <a:spcPct val="80000"/>
              </a:lnSpc>
              <a:spcBef>
                <a:spcPts val="0"/>
              </a:spcBef>
              <a:spcAft>
                <a:spcPts val="1200"/>
              </a:spcAft>
              <a:buFont typeface="Wingdings" pitchFamily="2" charset="2"/>
              <a:buChar char="Ø"/>
            </a:pPr>
            <a:r>
              <a:rPr lang="uk-UA" sz="2800" dirty="0" smtClean="0"/>
              <a:t>ліцензування, патентування і квотування;</a:t>
            </a:r>
          </a:p>
          <a:p>
            <a:pPr>
              <a:lnSpc>
                <a:spcPct val="80000"/>
              </a:lnSpc>
              <a:spcBef>
                <a:spcPts val="0"/>
              </a:spcBef>
              <a:spcAft>
                <a:spcPts val="1200"/>
              </a:spcAft>
              <a:buFont typeface="Wingdings" pitchFamily="2" charset="2"/>
              <a:buChar char="Ø"/>
            </a:pPr>
            <a:r>
              <a:rPr lang="uk-UA" sz="2800" u="sng" dirty="0" smtClean="0"/>
              <a:t>технічне регулювання</a:t>
            </a:r>
            <a:r>
              <a:rPr lang="uk-UA" sz="2800" dirty="0" smtClean="0"/>
              <a:t>; </a:t>
            </a:r>
            <a:r>
              <a:rPr lang="uk-UA" sz="2800" i="1" dirty="0" smtClean="0"/>
              <a:t>{</a:t>
            </a:r>
            <a:r>
              <a:rPr lang="uk-UA" sz="2400" i="1" dirty="0" smtClean="0"/>
              <a:t>в ред. ЗУ </a:t>
            </a:r>
            <a:r>
              <a:rPr lang="uk-UA" sz="2400" i="1" dirty="0" smtClean="0">
                <a:effectLst/>
              </a:rPr>
              <a:t>№ 1315-VII від 05.06.2014</a:t>
            </a:r>
            <a:r>
              <a:rPr lang="uk-UA" sz="2800" i="1" dirty="0" smtClean="0"/>
              <a:t>}</a:t>
            </a:r>
            <a:endParaRPr lang="uk-UA" sz="2800" dirty="0" smtClean="0"/>
          </a:p>
          <a:p>
            <a:pPr>
              <a:lnSpc>
                <a:spcPct val="80000"/>
              </a:lnSpc>
              <a:spcBef>
                <a:spcPts val="0"/>
              </a:spcBef>
              <a:spcAft>
                <a:spcPts val="1200"/>
              </a:spcAft>
              <a:buFont typeface="Wingdings" pitchFamily="2" charset="2"/>
              <a:buChar char="Ø"/>
            </a:pPr>
            <a:r>
              <a:rPr lang="uk-UA" sz="2800" dirty="0" smtClean="0"/>
              <a:t>застосування нормативів та лімітів;</a:t>
            </a:r>
          </a:p>
          <a:p>
            <a:pPr>
              <a:lnSpc>
                <a:spcPct val="80000"/>
              </a:lnSpc>
              <a:spcBef>
                <a:spcPts val="0"/>
              </a:spcBef>
              <a:spcAft>
                <a:spcPts val="1200"/>
              </a:spcAft>
              <a:buFont typeface="Wingdings" pitchFamily="2" charset="2"/>
              <a:buChar char="Ø"/>
            </a:pPr>
            <a:r>
              <a:rPr lang="uk-UA" sz="2800" dirty="0" smtClean="0"/>
              <a:t>регулювання цін і тарифів;</a:t>
            </a:r>
          </a:p>
          <a:p>
            <a:pPr>
              <a:lnSpc>
                <a:spcPct val="80000"/>
              </a:lnSpc>
              <a:spcBef>
                <a:spcPts val="0"/>
              </a:spcBef>
              <a:spcAft>
                <a:spcPts val="1200"/>
              </a:spcAft>
              <a:buFont typeface="Wingdings" pitchFamily="2" charset="2"/>
              <a:buChar char="Ø"/>
            </a:pPr>
            <a:r>
              <a:rPr lang="uk-UA" sz="2800" dirty="0" smtClean="0"/>
              <a:t>надання інвестиційних, податкових та інших пільг;</a:t>
            </a:r>
          </a:p>
          <a:p>
            <a:pPr>
              <a:lnSpc>
                <a:spcPct val="80000"/>
              </a:lnSpc>
              <a:spcBef>
                <a:spcPts val="0"/>
              </a:spcBef>
              <a:spcAft>
                <a:spcPts val="1200"/>
              </a:spcAft>
              <a:buFont typeface="Wingdings" pitchFamily="2" charset="2"/>
              <a:buChar char="Ø"/>
            </a:pPr>
            <a:r>
              <a:rPr lang="uk-UA" sz="2800" dirty="0" smtClean="0"/>
              <a:t>надання дотацій, компенсацій, цільових інновацій та субсидій.</a:t>
            </a:r>
          </a:p>
          <a:p>
            <a:pPr eaLnBrk="1" hangingPunct="1">
              <a:lnSpc>
                <a:spcPct val="80000"/>
              </a:lnSpc>
              <a:spcBef>
                <a:spcPts val="0"/>
              </a:spcBef>
              <a:buNone/>
            </a:pPr>
            <a:endParaRPr lang="uk-UA" sz="2800" dirty="0" smtClean="0">
              <a:effectLst/>
            </a:endParaRPr>
          </a:p>
        </p:txBody>
      </p:sp>
      <p:sp>
        <p:nvSpPr>
          <p:cNvPr id="4" name="Номер слайда 3"/>
          <p:cNvSpPr>
            <a:spLocks noGrp="1"/>
          </p:cNvSpPr>
          <p:nvPr>
            <p:ph type="sldNum" sz="quarter" idx="12"/>
          </p:nvPr>
        </p:nvSpPr>
        <p:spPr/>
        <p:txBody>
          <a:bodyPr/>
          <a:lstStyle/>
          <a:p>
            <a:pPr>
              <a:defRPr/>
            </a:pPr>
            <a:fld id="{E3598FF0-9459-4C72-AC47-260B59A0D032}" type="slidenum">
              <a:rPr lang="ru-RU" smtClean="0"/>
              <a:pPr>
                <a:defRPr/>
              </a:pPr>
              <a:t>6</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952500" y="0"/>
            <a:ext cx="8375650" cy="760021"/>
          </a:xfrm>
        </p:spPr>
        <p:txBody>
          <a:bodyPr/>
          <a:lstStyle/>
          <a:p>
            <a:pPr algn="ctr" eaLnBrk="1" hangingPunct="1">
              <a:lnSpc>
                <a:spcPts val="3400"/>
              </a:lnSpc>
            </a:pPr>
            <a:r>
              <a:rPr lang="uk-UA" sz="3600" b="0" dirty="0" smtClean="0">
                <a:solidFill>
                  <a:schemeClr val="tx1"/>
                </a:solidFill>
                <a:effectLst/>
                <a:cs typeface="Times New Roman" pitchFamily="18" charset="0"/>
              </a:rPr>
              <a:t>Господарський кодекс України</a:t>
            </a:r>
            <a:endParaRPr lang="ru-RU" sz="3200" b="0" dirty="0" smtClean="0">
              <a:solidFill>
                <a:schemeClr val="tx1"/>
              </a:solidFill>
              <a:effectLst/>
              <a:cs typeface="Times New Roman" pitchFamily="18" charset="0"/>
            </a:endParaRPr>
          </a:p>
        </p:txBody>
      </p:sp>
      <p:sp>
        <p:nvSpPr>
          <p:cNvPr id="25603" name="Содержимое 2"/>
          <p:cNvSpPr>
            <a:spLocks noGrp="1"/>
          </p:cNvSpPr>
          <p:nvPr>
            <p:ph idx="1"/>
          </p:nvPr>
        </p:nvSpPr>
        <p:spPr>
          <a:xfrm>
            <a:off x="581891" y="676894"/>
            <a:ext cx="9109922" cy="5480462"/>
          </a:xfrm>
        </p:spPr>
        <p:txBody>
          <a:bodyPr/>
          <a:lstStyle/>
          <a:p>
            <a:pPr>
              <a:lnSpc>
                <a:spcPct val="80000"/>
              </a:lnSpc>
              <a:spcBef>
                <a:spcPts val="0"/>
              </a:spcBef>
              <a:spcAft>
                <a:spcPts val="600"/>
              </a:spcAft>
              <a:buNone/>
            </a:pPr>
            <a:r>
              <a:rPr lang="uk-UA" sz="2800" b="1" dirty="0" smtClean="0">
                <a:effectLst/>
              </a:rPr>
              <a:t>Стаття 15.</a:t>
            </a:r>
            <a:r>
              <a:rPr lang="uk-UA" sz="2800" dirty="0" smtClean="0">
                <a:effectLst/>
              </a:rPr>
              <a:t> Технічне регулювання у сфері господарювання</a:t>
            </a:r>
          </a:p>
          <a:p>
            <a:pPr>
              <a:lnSpc>
                <a:spcPct val="75000"/>
              </a:lnSpc>
              <a:spcBef>
                <a:spcPts val="0"/>
              </a:spcBef>
              <a:spcAft>
                <a:spcPts val="400"/>
              </a:spcAft>
              <a:buNone/>
            </a:pPr>
            <a:r>
              <a:rPr lang="uk-UA" sz="2800" dirty="0" smtClean="0">
                <a:effectLst/>
              </a:rPr>
              <a:t>1. У сфері господарювання </a:t>
            </a:r>
            <a:r>
              <a:rPr lang="uk-UA" sz="2800" u="sng" dirty="0" smtClean="0">
                <a:effectLst/>
              </a:rPr>
              <a:t>застосовуються технічні регламенти, стандарти, кодекси усталеної практики та технічні умови</a:t>
            </a:r>
            <a:r>
              <a:rPr lang="uk-UA" sz="2800" dirty="0" smtClean="0">
                <a:effectLst/>
              </a:rPr>
              <a:t>.</a:t>
            </a:r>
          </a:p>
          <a:p>
            <a:pPr>
              <a:lnSpc>
                <a:spcPct val="75000"/>
              </a:lnSpc>
              <a:spcBef>
                <a:spcPts val="0"/>
              </a:spcBef>
              <a:spcAft>
                <a:spcPts val="400"/>
              </a:spcAft>
              <a:buNone/>
            </a:pPr>
            <a:r>
              <a:rPr lang="uk-UA" sz="2800" dirty="0" smtClean="0">
                <a:effectLst/>
              </a:rPr>
              <a:t> 2. </a:t>
            </a:r>
            <a:r>
              <a:rPr lang="uk-UA" sz="2800" u="sng" dirty="0" smtClean="0">
                <a:effectLst/>
              </a:rPr>
              <a:t>Застосування стандартів</a:t>
            </a:r>
            <a:r>
              <a:rPr lang="uk-UA" sz="2800" dirty="0" smtClean="0">
                <a:effectLst/>
              </a:rPr>
              <a:t>, кодексів усталеної практики чи їх окремих положень </a:t>
            </a:r>
            <a:r>
              <a:rPr lang="uk-UA" sz="2800" u="sng" dirty="0" smtClean="0">
                <a:effectLst/>
              </a:rPr>
              <a:t>є обов'язковим </a:t>
            </a:r>
            <a:r>
              <a:rPr lang="uk-UA" sz="2800" dirty="0" smtClean="0">
                <a:effectLst/>
              </a:rPr>
              <a:t>для:</a:t>
            </a:r>
          </a:p>
          <a:p>
            <a:pPr marL="514350" indent="-514350">
              <a:lnSpc>
                <a:spcPct val="75000"/>
              </a:lnSpc>
              <a:spcBef>
                <a:spcPts val="0"/>
              </a:spcBef>
              <a:spcAft>
                <a:spcPts val="400"/>
              </a:spcAft>
              <a:buFont typeface="Wingdings" pitchFamily="2" charset="2"/>
              <a:buChar char="Ø"/>
            </a:pPr>
            <a:r>
              <a:rPr lang="uk-UA" sz="2800" u="sng" dirty="0" smtClean="0">
                <a:effectLst/>
              </a:rPr>
              <a:t>суб'єктів господарювання</a:t>
            </a:r>
            <a:r>
              <a:rPr lang="uk-UA" sz="2800" dirty="0" smtClean="0">
                <a:effectLst/>
              </a:rPr>
              <a:t>, якщо </a:t>
            </a:r>
            <a:r>
              <a:rPr lang="uk-UA" sz="2800" u="sng" dirty="0" smtClean="0">
                <a:effectLst/>
              </a:rPr>
              <a:t>обов’язковість</a:t>
            </a:r>
            <a:r>
              <a:rPr lang="uk-UA" sz="2800" dirty="0" smtClean="0">
                <a:effectLst/>
              </a:rPr>
              <a:t> застосування стандартів чи кодексів усталеної практики </a:t>
            </a:r>
            <a:r>
              <a:rPr lang="uk-UA" sz="2800" u="sng" dirty="0" smtClean="0">
                <a:effectLst/>
              </a:rPr>
              <a:t>установлено нормативно-правовими актами</a:t>
            </a:r>
            <a:r>
              <a:rPr lang="uk-UA" sz="2800" dirty="0" smtClean="0">
                <a:effectLst/>
              </a:rPr>
              <a:t>;</a:t>
            </a:r>
          </a:p>
          <a:p>
            <a:pPr marL="514350" indent="-514350">
              <a:lnSpc>
                <a:spcPct val="75000"/>
              </a:lnSpc>
              <a:spcBef>
                <a:spcPts val="0"/>
              </a:spcBef>
              <a:spcAft>
                <a:spcPts val="400"/>
              </a:spcAft>
              <a:buFont typeface="Wingdings" pitchFamily="2" charset="2"/>
              <a:buChar char="Ø"/>
            </a:pPr>
            <a:r>
              <a:rPr lang="uk-UA" sz="2800" dirty="0" smtClean="0">
                <a:effectLst/>
              </a:rPr>
              <a:t>учасників </a:t>
            </a:r>
            <a:r>
              <a:rPr lang="uk-UA" sz="2800" u="sng" dirty="0" smtClean="0">
                <a:effectLst/>
              </a:rPr>
              <a:t>угоди</a:t>
            </a:r>
            <a:r>
              <a:rPr lang="uk-UA" sz="2800" dirty="0" smtClean="0">
                <a:effectLst/>
              </a:rPr>
              <a:t> (контракту) щодо розроблення, виготовлення чи постачання продукції, </a:t>
            </a:r>
            <a:r>
              <a:rPr lang="uk-UA" sz="2800" u="sng" dirty="0" smtClean="0">
                <a:effectLst/>
              </a:rPr>
              <a:t>якщо в ній (ньому) є посилання </a:t>
            </a:r>
            <a:r>
              <a:rPr lang="uk-UA" sz="2800" dirty="0" smtClean="0">
                <a:effectLst/>
              </a:rPr>
              <a:t>на певні стандарти чи кодекси усталеної практики;</a:t>
            </a:r>
          </a:p>
          <a:p>
            <a:pPr marL="514350" indent="-514350">
              <a:lnSpc>
                <a:spcPct val="75000"/>
              </a:lnSpc>
              <a:spcBef>
                <a:spcPts val="0"/>
              </a:spcBef>
              <a:spcAft>
                <a:spcPts val="400"/>
              </a:spcAft>
              <a:buFont typeface="Wingdings" pitchFamily="2" charset="2"/>
              <a:buChar char="Ø"/>
            </a:pPr>
            <a:r>
              <a:rPr lang="uk-UA" sz="2800" u="sng" dirty="0" smtClean="0">
                <a:effectLst/>
              </a:rPr>
              <a:t>виробника чи постачальника </a:t>
            </a:r>
            <a:r>
              <a:rPr lang="uk-UA" sz="2800" dirty="0" smtClean="0">
                <a:effectLst/>
              </a:rPr>
              <a:t>продукції, якщо він </a:t>
            </a:r>
            <a:r>
              <a:rPr lang="uk-UA" sz="2800" u="sng" dirty="0" smtClean="0">
                <a:effectLst/>
              </a:rPr>
              <a:t>склав декларацію про відповідність продукції певним стандартам </a:t>
            </a:r>
            <a:r>
              <a:rPr lang="uk-UA" sz="2800" dirty="0" smtClean="0">
                <a:effectLst/>
              </a:rPr>
              <a:t>чи застосував позначення цих стандартів у її маркуванні.</a:t>
            </a:r>
          </a:p>
          <a:p>
            <a:pPr eaLnBrk="1" hangingPunct="1">
              <a:lnSpc>
                <a:spcPct val="80000"/>
              </a:lnSpc>
              <a:spcBef>
                <a:spcPts val="0"/>
              </a:spcBef>
              <a:spcAft>
                <a:spcPts val="600"/>
              </a:spcAft>
              <a:buNone/>
            </a:pPr>
            <a:endParaRPr lang="uk-UA" sz="2800" dirty="0" smtClean="0">
              <a:effectLst/>
            </a:endParaRPr>
          </a:p>
        </p:txBody>
      </p:sp>
      <p:sp>
        <p:nvSpPr>
          <p:cNvPr id="4" name="Номер слайда 3"/>
          <p:cNvSpPr>
            <a:spLocks noGrp="1"/>
          </p:cNvSpPr>
          <p:nvPr>
            <p:ph type="sldNum" sz="quarter" idx="12"/>
          </p:nvPr>
        </p:nvSpPr>
        <p:spPr>
          <a:xfrm>
            <a:off x="9267568" y="6314303"/>
            <a:ext cx="579566" cy="457200"/>
          </a:xfrm>
        </p:spPr>
        <p:txBody>
          <a:bodyPr/>
          <a:lstStyle/>
          <a:p>
            <a:pPr>
              <a:defRPr/>
            </a:pPr>
            <a:fld id="{E3598FF0-9459-4C72-AC47-260B59A0D032}" type="slidenum">
              <a:rPr lang="ru-RU" smtClean="0"/>
              <a:pPr>
                <a:defRPr/>
              </a:pPr>
              <a:t>7</a:t>
            </a:fld>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952500" y="0"/>
            <a:ext cx="8375650" cy="760021"/>
          </a:xfrm>
        </p:spPr>
        <p:txBody>
          <a:bodyPr/>
          <a:lstStyle/>
          <a:p>
            <a:pPr algn="ctr" eaLnBrk="1" hangingPunct="1">
              <a:lnSpc>
                <a:spcPts val="3400"/>
              </a:lnSpc>
            </a:pPr>
            <a:r>
              <a:rPr lang="uk-UA" sz="3600" b="0" dirty="0" smtClean="0">
                <a:solidFill>
                  <a:schemeClr val="tx1"/>
                </a:solidFill>
                <a:effectLst/>
                <a:cs typeface="Times New Roman" pitchFamily="18" charset="0"/>
              </a:rPr>
              <a:t>ЗУ Про захист прав споживачів</a:t>
            </a:r>
            <a:endParaRPr lang="ru-RU" sz="3200" b="0" dirty="0" smtClean="0">
              <a:solidFill>
                <a:schemeClr val="tx1"/>
              </a:solidFill>
              <a:effectLst/>
              <a:cs typeface="Times New Roman" pitchFamily="18" charset="0"/>
            </a:endParaRPr>
          </a:p>
        </p:txBody>
      </p:sp>
      <p:sp>
        <p:nvSpPr>
          <p:cNvPr id="25603" name="Содержимое 2"/>
          <p:cNvSpPr>
            <a:spLocks noGrp="1"/>
          </p:cNvSpPr>
          <p:nvPr>
            <p:ph idx="1"/>
          </p:nvPr>
        </p:nvSpPr>
        <p:spPr>
          <a:xfrm>
            <a:off x="938151" y="676894"/>
            <a:ext cx="8753662" cy="5480462"/>
          </a:xfrm>
        </p:spPr>
        <p:txBody>
          <a:bodyPr/>
          <a:lstStyle/>
          <a:p>
            <a:pPr marL="0" indent="0">
              <a:lnSpc>
                <a:spcPct val="80000"/>
              </a:lnSpc>
              <a:spcBef>
                <a:spcPts val="0"/>
              </a:spcBef>
              <a:spcAft>
                <a:spcPts val="600"/>
              </a:spcAft>
              <a:buNone/>
            </a:pPr>
            <a:r>
              <a:rPr lang="uk-UA" sz="2800" b="1" dirty="0" smtClean="0">
                <a:effectLst/>
              </a:rPr>
              <a:t>Стаття 15.</a:t>
            </a:r>
            <a:r>
              <a:rPr lang="uk-UA" sz="2800" dirty="0" smtClean="0">
                <a:effectLst/>
              </a:rPr>
              <a:t> Право споживача на інформацію про продукцію </a:t>
            </a:r>
          </a:p>
          <a:p>
            <a:pPr marL="0" indent="0">
              <a:lnSpc>
                <a:spcPct val="80000"/>
              </a:lnSpc>
              <a:spcBef>
                <a:spcPts val="0"/>
              </a:spcBef>
              <a:spcAft>
                <a:spcPts val="1200"/>
              </a:spcAft>
              <a:buNone/>
            </a:pPr>
            <a:r>
              <a:rPr lang="uk-UA" sz="2800" dirty="0" smtClean="0">
                <a:effectLst/>
              </a:rPr>
              <a:t>1. </a:t>
            </a:r>
            <a:r>
              <a:rPr lang="uk-UA" sz="2800" u="sng" dirty="0" smtClean="0">
                <a:effectLst/>
              </a:rPr>
              <a:t>Споживач має право </a:t>
            </a:r>
            <a:r>
              <a:rPr lang="uk-UA" sz="2800" dirty="0" smtClean="0">
                <a:effectLst/>
              </a:rPr>
              <a:t>на одержання необхідної, доступної, достовірної та своєчасної інформації про продукцію, що забезпечує можливість її свідомого і компетентного вибору. </a:t>
            </a:r>
            <a:r>
              <a:rPr lang="uk-UA" sz="2800" u="sng" dirty="0" smtClean="0">
                <a:effectLst/>
              </a:rPr>
              <a:t>Інформація повинна бути надана споживачеві до придбання ним товару </a:t>
            </a:r>
            <a:r>
              <a:rPr lang="uk-UA" sz="2800" dirty="0" smtClean="0">
                <a:effectLst/>
              </a:rPr>
              <a:t>чи замовлення роботи (послуги). Інформація про продукцію не вважається рекламою.</a:t>
            </a:r>
          </a:p>
          <a:p>
            <a:pPr marL="0" indent="0">
              <a:lnSpc>
                <a:spcPct val="80000"/>
              </a:lnSpc>
              <a:spcBef>
                <a:spcPts val="0"/>
              </a:spcBef>
              <a:spcAft>
                <a:spcPts val="1200"/>
              </a:spcAft>
              <a:buNone/>
            </a:pPr>
            <a:r>
              <a:rPr lang="uk-UA" sz="2800" dirty="0" smtClean="0">
                <a:effectLst/>
              </a:rPr>
              <a:t>Інформація про продукцію </a:t>
            </a:r>
            <a:r>
              <a:rPr lang="uk-UA" sz="2800" u="sng" dirty="0" smtClean="0">
                <a:effectLst/>
              </a:rPr>
              <a:t>повинна містити</a:t>
            </a:r>
            <a:r>
              <a:rPr lang="uk-UA" sz="2800" dirty="0" smtClean="0">
                <a:effectLst/>
              </a:rPr>
              <a:t>:</a:t>
            </a:r>
          </a:p>
          <a:p>
            <a:pPr marL="0" indent="0">
              <a:lnSpc>
                <a:spcPct val="80000"/>
              </a:lnSpc>
              <a:spcBef>
                <a:spcPts val="0"/>
              </a:spcBef>
              <a:spcAft>
                <a:spcPts val="1200"/>
              </a:spcAft>
              <a:buNone/>
            </a:pPr>
            <a:r>
              <a:rPr lang="uk-UA" sz="2800" dirty="0" smtClean="0">
                <a:effectLst/>
              </a:rPr>
              <a:t>1) назву товару, найменування або відтворення знака для товарів і послуг, за якими вони реалізуються;</a:t>
            </a:r>
          </a:p>
          <a:p>
            <a:pPr marL="0" indent="0">
              <a:lnSpc>
                <a:spcPct val="80000"/>
              </a:lnSpc>
              <a:spcBef>
                <a:spcPts val="0"/>
              </a:spcBef>
              <a:spcAft>
                <a:spcPts val="1200"/>
              </a:spcAft>
              <a:buNone/>
            </a:pPr>
            <a:r>
              <a:rPr lang="uk-UA" sz="2800" dirty="0" smtClean="0">
                <a:effectLst/>
              </a:rPr>
              <a:t>12) </a:t>
            </a:r>
            <a:r>
              <a:rPr lang="uk-UA" sz="2800" u="sng" dirty="0" smtClean="0">
                <a:effectLst/>
              </a:rPr>
              <a:t>найменування та місцезнаходження </a:t>
            </a:r>
            <a:r>
              <a:rPr lang="uk-UA" sz="2800" dirty="0" smtClean="0">
                <a:effectLst/>
              </a:rPr>
              <a:t>виробника (виконавця, продавця) і підприємства, яке здійснює його функції </a:t>
            </a:r>
            <a:r>
              <a:rPr lang="uk-UA" sz="2800" u="sng" dirty="0" smtClean="0">
                <a:effectLst/>
              </a:rPr>
              <a:t>щодо прийняття претензій від споживача</a:t>
            </a:r>
            <a:r>
              <a:rPr lang="uk-UA" sz="2800" dirty="0" smtClean="0">
                <a:effectLst/>
              </a:rPr>
              <a:t>, а також проводить ремонт і технічне обслуговування.</a:t>
            </a:r>
          </a:p>
          <a:p>
            <a:pPr marL="0" indent="0">
              <a:lnSpc>
                <a:spcPct val="80000"/>
              </a:lnSpc>
              <a:spcBef>
                <a:spcPts val="0"/>
              </a:spcBef>
              <a:spcAft>
                <a:spcPts val="600"/>
              </a:spcAft>
              <a:buFont typeface="Wingdings" pitchFamily="2" charset="2"/>
              <a:buChar char="Ø"/>
            </a:pPr>
            <a:endParaRPr lang="uk-UA" sz="2800" dirty="0" smtClean="0">
              <a:effectLst/>
            </a:endParaRPr>
          </a:p>
          <a:p>
            <a:pPr marL="0" indent="0" eaLnBrk="1" hangingPunct="1">
              <a:lnSpc>
                <a:spcPct val="80000"/>
              </a:lnSpc>
              <a:spcBef>
                <a:spcPts val="0"/>
              </a:spcBef>
              <a:spcAft>
                <a:spcPts val="600"/>
              </a:spcAft>
              <a:buNone/>
            </a:pPr>
            <a:endParaRPr lang="uk-UA" sz="2800" dirty="0" smtClean="0">
              <a:effectLs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8</a:t>
            </a:fld>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952500" y="0"/>
            <a:ext cx="8375650" cy="760021"/>
          </a:xfrm>
        </p:spPr>
        <p:txBody>
          <a:bodyPr/>
          <a:lstStyle/>
          <a:p>
            <a:pPr algn="ctr" eaLnBrk="1" hangingPunct="1">
              <a:lnSpc>
                <a:spcPts val="3400"/>
              </a:lnSpc>
            </a:pPr>
            <a:r>
              <a:rPr lang="uk-UA" sz="3600" b="0" dirty="0" smtClean="0">
                <a:solidFill>
                  <a:schemeClr val="tx1"/>
                </a:solidFill>
                <a:effectLst/>
                <a:cs typeface="Times New Roman" pitchFamily="18" charset="0"/>
              </a:rPr>
              <a:t>ЗУ Про захист прав споживачів</a:t>
            </a:r>
            <a:endParaRPr lang="ru-RU" sz="3200" b="0" dirty="0" smtClean="0">
              <a:solidFill>
                <a:schemeClr val="tx1"/>
              </a:solidFill>
              <a:effectLst/>
              <a:cs typeface="Times New Roman" pitchFamily="18" charset="0"/>
            </a:endParaRPr>
          </a:p>
        </p:txBody>
      </p:sp>
      <p:sp>
        <p:nvSpPr>
          <p:cNvPr id="25603" name="Содержимое 2"/>
          <p:cNvSpPr>
            <a:spLocks noGrp="1"/>
          </p:cNvSpPr>
          <p:nvPr>
            <p:ph idx="1"/>
          </p:nvPr>
        </p:nvSpPr>
        <p:spPr>
          <a:xfrm>
            <a:off x="926275" y="676894"/>
            <a:ext cx="8765538" cy="5480462"/>
          </a:xfrm>
        </p:spPr>
        <p:txBody>
          <a:bodyPr/>
          <a:lstStyle/>
          <a:p>
            <a:pPr marL="0" indent="0">
              <a:lnSpc>
                <a:spcPct val="90000"/>
              </a:lnSpc>
              <a:spcBef>
                <a:spcPts val="0"/>
              </a:spcBef>
              <a:spcAft>
                <a:spcPts val="600"/>
              </a:spcAft>
              <a:buNone/>
            </a:pPr>
            <a:r>
              <a:rPr lang="uk-UA" sz="2800" b="1" dirty="0" smtClean="0"/>
              <a:t>Стаття 15.</a:t>
            </a:r>
            <a:r>
              <a:rPr lang="uk-UA" sz="2800" dirty="0" smtClean="0"/>
              <a:t> Право споживача на інформацію про продукцію </a:t>
            </a:r>
          </a:p>
          <a:p>
            <a:pPr marL="0" indent="0">
              <a:lnSpc>
                <a:spcPct val="90000"/>
              </a:lnSpc>
              <a:spcBef>
                <a:spcPts val="0"/>
              </a:spcBef>
              <a:spcAft>
                <a:spcPts val="600"/>
              </a:spcAft>
              <a:buNone/>
            </a:pPr>
            <a:r>
              <a:rPr lang="uk-UA" sz="2800" dirty="0" smtClean="0"/>
              <a:t>Стосовно </a:t>
            </a:r>
            <a:r>
              <a:rPr lang="uk-UA" sz="2800" u="sng" dirty="0" smtClean="0"/>
              <a:t>продукції, яка підлягає обов'язковій сертифікації</a:t>
            </a:r>
            <a:r>
              <a:rPr lang="uk-UA" sz="2800" dirty="0" smtClean="0"/>
              <a:t> в державній системі сертифікації, споживачеві </a:t>
            </a:r>
            <a:r>
              <a:rPr lang="uk-UA" sz="2800" u="sng" dirty="0" smtClean="0"/>
              <a:t>повинна надаватись інформація про її сертифікацію</a:t>
            </a:r>
            <a:r>
              <a:rPr lang="uk-UA" sz="2800" dirty="0" smtClean="0"/>
              <a:t>.</a:t>
            </a:r>
            <a:endParaRPr lang="uk-UA" sz="2800" dirty="0" smtClean="0">
              <a:effectLst/>
            </a:endParaRPr>
          </a:p>
          <a:p>
            <a:pPr marL="0" indent="0">
              <a:lnSpc>
                <a:spcPct val="90000"/>
              </a:lnSpc>
              <a:spcBef>
                <a:spcPts val="0"/>
              </a:spcBef>
              <a:spcAft>
                <a:spcPts val="600"/>
              </a:spcAft>
              <a:buNone/>
            </a:pPr>
            <a:r>
              <a:rPr lang="uk-UA" sz="2800" dirty="0" smtClean="0"/>
              <a:t>Стосовно продукції, яка за певних умов може бути небезпечною для життя, здоров'я споживача та його майна, навколишнього природного середовища, виробник (виконавець, продавець) зобов'язаний довести до відома споживача інформацію про таку продукцію і можливі наслідки її споживання (використання).</a:t>
            </a:r>
          </a:p>
          <a:p>
            <a:pPr marL="0" indent="0">
              <a:lnSpc>
                <a:spcPct val="90000"/>
              </a:lnSpc>
              <a:spcBef>
                <a:spcPts val="0"/>
              </a:spcBef>
              <a:spcAft>
                <a:spcPts val="600"/>
              </a:spcAft>
              <a:buNone/>
            </a:pPr>
            <a:r>
              <a:rPr lang="uk-UA" sz="2800" u="sng" dirty="0" smtClean="0"/>
              <a:t>Нормативно-правовими актами, в тому числі технічними регламентами, можуть бути встановлені додаткові вимоги до змісту інформації про продукцію</a:t>
            </a:r>
            <a:r>
              <a:rPr lang="uk-UA" sz="2800" dirty="0" smtClean="0"/>
              <a:t>.</a:t>
            </a:r>
          </a:p>
          <a:p>
            <a:pPr marL="0" indent="0">
              <a:lnSpc>
                <a:spcPct val="90000"/>
              </a:lnSpc>
              <a:spcBef>
                <a:spcPts val="0"/>
              </a:spcBef>
              <a:spcAft>
                <a:spcPts val="600"/>
              </a:spcAft>
              <a:buFont typeface="Wingdings" pitchFamily="2" charset="2"/>
              <a:buChar char="Ø"/>
            </a:pPr>
            <a:endParaRPr lang="uk-UA" sz="2800" dirty="0" smtClean="0">
              <a:effectLst/>
            </a:endParaRPr>
          </a:p>
          <a:p>
            <a:pPr marL="0" indent="0" eaLnBrk="1" hangingPunct="1">
              <a:lnSpc>
                <a:spcPct val="90000"/>
              </a:lnSpc>
              <a:spcBef>
                <a:spcPts val="0"/>
              </a:spcBef>
              <a:spcAft>
                <a:spcPts val="600"/>
              </a:spcAft>
              <a:buNone/>
            </a:pPr>
            <a:endParaRPr lang="uk-UA" sz="2800" dirty="0" smtClean="0">
              <a:effectLst/>
            </a:endParaRPr>
          </a:p>
        </p:txBody>
      </p:sp>
      <p:sp>
        <p:nvSpPr>
          <p:cNvPr id="4" name="Номер слайда 3"/>
          <p:cNvSpPr>
            <a:spLocks noGrp="1"/>
          </p:cNvSpPr>
          <p:nvPr>
            <p:ph type="sldNum" sz="quarter" idx="12"/>
          </p:nvPr>
        </p:nvSpPr>
        <p:spPr>
          <a:xfrm>
            <a:off x="7842250" y="6400800"/>
            <a:ext cx="2063750" cy="457200"/>
          </a:xfrm>
        </p:spPr>
        <p:txBody>
          <a:bodyPr/>
          <a:lstStyle/>
          <a:p>
            <a:pPr>
              <a:defRPr/>
            </a:pPr>
            <a:fld id="{E3598FF0-9459-4C72-AC47-260B59A0D032}" type="slidenum">
              <a:rPr lang="ru-RU" smtClean="0"/>
              <a:pPr>
                <a:defRPr/>
              </a:pPr>
              <a:t>9</a:t>
            </a:fld>
            <a:endParaRPr lang="ru-RU" dirty="0"/>
          </a:p>
        </p:txBody>
      </p:sp>
    </p:spTree>
  </p:cSld>
  <p:clrMapOvr>
    <a:masterClrMapping/>
  </p:clrMapOvr>
</p:sld>
</file>

<file path=ppt/theme/theme1.xml><?xml version="1.0" encoding="utf-8"?>
<a:theme xmlns:a="http://schemas.openxmlformats.org/drawingml/2006/main" name="Сумерки">
  <a:themeElements>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БАЗА">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8347</TotalTime>
  <Words>3651</Words>
  <Application>Microsoft Office PowerPoint</Application>
  <PresentationFormat>Лист A4 (210x297 мм)</PresentationFormat>
  <Paragraphs>356</Paragraphs>
  <Slides>56</Slides>
  <Notes>5</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56</vt:i4>
      </vt:variant>
    </vt:vector>
  </HeadingPairs>
  <TitlesOfParts>
    <vt:vector size="63" baseType="lpstr">
      <vt:lpstr>Arial</vt:lpstr>
      <vt:lpstr>Arial Narrow</vt:lpstr>
      <vt:lpstr>Calibri</vt:lpstr>
      <vt:lpstr>Tahoma</vt:lpstr>
      <vt:lpstr>Times New Roman</vt:lpstr>
      <vt:lpstr>Wingdings</vt:lpstr>
      <vt:lpstr>Сумерки</vt:lpstr>
      <vt:lpstr>Технічне регулювання в Україні. Система стандартизації, тенденції розвитку і змін. Забезпечення процедур підтвердження відповідності.</vt:lpstr>
      <vt:lpstr>Презентация PowerPoint</vt:lpstr>
      <vt:lpstr>Угода про технічні бар'єри у торгівлі</vt:lpstr>
      <vt:lpstr>Угода про технічні бар'єри у торгівлі</vt:lpstr>
      <vt:lpstr>Угода про технічні бар'єри у торгівлі</vt:lpstr>
      <vt:lpstr>Господарський кодекс України</vt:lpstr>
      <vt:lpstr>Господарський кодекс України</vt:lpstr>
      <vt:lpstr>ЗУ Про захист прав споживачів</vt:lpstr>
      <vt:lpstr>ЗУ Про захист прав споживачів</vt:lpstr>
      <vt:lpstr>ЗУ «Про стандартизацію»</vt:lpstr>
      <vt:lpstr>ЗУ «Про стандартизацію»</vt:lpstr>
      <vt:lpstr>ЗУ «Про стандартизацію»</vt:lpstr>
      <vt:lpstr>ЗУ «Про стандартизацію»</vt:lpstr>
      <vt:lpstr>ЗУ «Про стандартизацію»</vt:lpstr>
      <vt:lpstr>ЗУ «Про стандартизацію»</vt:lpstr>
      <vt:lpstr>ЗУ «Про стандартизацію»</vt:lpstr>
      <vt:lpstr>ЗУ «Про стандартизацію»</vt:lpstr>
      <vt:lpstr>ЗУ «Про стандартизацію»</vt:lpstr>
      <vt:lpstr>ЗУ «Про стандартизацію»</vt:lpstr>
      <vt:lpstr>ЗУ «Про стандартизацію»</vt:lpstr>
      <vt:lpstr>ЗУ «Про стандартизацію»</vt:lpstr>
      <vt:lpstr>ЗУ «Про стандартизацію»</vt:lpstr>
      <vt:lpstr>ЗУ «Про стандартизацію»</vt:lpstr>
      <vt:lpstr>ЗУ «Про стандартизацію»</vt:lpstr>
      <vt:lpstr>ЗУ «Про стандартизацію»</vt:lpstr>
      <vt:lpstr>Презентация PowerPoint</vt:lpstr>
      <vt:lpstr>Презентация PowerPoint</vt:lpstr>
      <vt:lpstr>Презентация PowerPoint</vt:lpstr>
      <vt:lpstr>Презентация PowerPoint</vt:lpstr>
      <vt:lpstr>Презентация PowerPoint</vt:lpstr>
      <vt:lpstr>ЗУ «Про державний ринковий нагляд і контроль нехарчової продукції» від 02.12.2010 № 2735-VI</vt:lpstr>
      <vt:lpstr>ЗУ «Про державний ринковий нагляд і контроль нехарчової продукції» від 02.12.2010 № 2735-VI</vt:lpstr>
      <vt:lpstr>ЗУ «Про технічні регламенти та оцінку відповідності»</vt:lpstr>
      <vt:lpstr>ЗУ «Про технічні регламенти та оцінку відповідності»</vt:lpstr>
      <vt:lpstr>ЗУ «Про архітектурну діяльність»</vt:lpstr>
      <vt:lpstr>Проект ЗУ «Про основні вимоги до будівель та споруд, а також умови для розміщення на ринку будівельних виробів, гармонізовані з нормами законодавства Європейського Союзу»</vt:lpstr>
      <vt:lpstr>Проект ЗУ «Про основні вимоги до будівель та споруд, а також умови для розміщення на ринку будівельних виробів, гармонізовані з нормами законодавства Європейського Союзу»</vt:lpstr>
      <vt:lpstr>Проект ЗУ «Про основні вимоги до будівель та споруд, а також умови для розміщення на ринку будівельних виробів, гармонізовані з нормами законодавства Європейського Союзу»</vt:lpstr>
      <vt:lpstr>ТЕХНІЧНИЙ РЕГЛАМЕНТ  будівельних виробів, будівель і споруд</vt:lpstr>
      <vt:lpstr>ТЕХНІЧНИЙ РЕГЛАМЕНТ  будівельних виробів, будівель і споруд</vt:lpstr>
      <vt:lpstr>ТЕХНІЧНИЙ РЕГЛАМЕНТ  будівельних виробів, будівель і споруд</vt:lpstr>
      <vt:lpstr>Презентация PowerPoint</vt:lpstr>
      <vt:lpstr>Проект ЗУ «Про основні вимоги до будівель та споруд, а також умови для розміщення на ринку будівельних виробів, гармонізовані з нормами законодавства Європейського Союзу»</vt:lpstr>
      <vt:lpstr>Проект ЗУ «Про основні вимоги до будівель та споруд, а також умови для розміщення на ринку будівельних виробів, гармонізовані з нормами законодавства Європейського Союзу»</vt:lpstr>
      <vt:lpstr>Забезпечення механічного опору та стійкості</vt:lpstr>
      <vt:lpstr>Презентация PowerPoint</vt:lpstr>
      <vt:lpstr>Забезпечення пожежної безпеки</vt:lpstr>
      <vt:lpstr>Забезпечення енергетичної ефективності і збереження тепла</vt:lpstr>
      <vt:lpstr>Презентация PowerPoint</vt:lpstr>
      <vt:lpstr>Законодавче визначення статусу нормативних вимог</vt:lpstr>
      <vt:lpstr>Проект ЗУ «Про основні вимоги до будівель та споруд, а також умови для розміщення на ринку будівельних виробів, гармонізовані з нормами законодавства Європейського Союзу»</vt:lpstr>
      <vt:lpstr>Презентация PowerPoint</vt:lpstr>
      <vt:lpstr>Презентация PowerPoint</vt:lpstr>
      <vt:lpstr>Презентация PowerPoint</vt:lpstr>
      <vt:lpstr>Узагальнення</vt:lpstr>
      <vt:lpstr>Узагальнення</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НОРМИРОВАНИЕ УТЕПЛЕНИЯ ЗДАНИЙ В УКРАИНЕ.  ДОСТИЖЕНИЯ И ПРОБЛЕМЫ.</dc:title>
  <dc:creator>City Com</dc:creator>
  <cp:lastModifiedBy>Anatol</cp:lastModifiedBy>
  <cp:revision>241</cp:revision>
  <dcterms:created xsi:type="dcterms:W3CDTF">2007-08-16T03:41:50Z</dcterms:created>
  <dcterms:modified xsi:type="dcterms:W3CDTF">2015-10-19T07:20:12Z</dcterms:modified>
</cp:coreProperties>
</file>